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 id="2147483943" r:id="rId2"/>
  </p:sldMasterIdLst>
  <p:notesMasterIdLst>
    <p:notesMasterId r:id="rId28"/>
  </p:notesMasterIdLst>
  <p:sldIdLst>
    <p:sldId id="280" r:id="rId3"/>
    <p:sldId id="282" r:id="rId4"/>
    <p:sldId id="256" r:id="rId5"/>
    <p:sldId id="257" r:id="rId6"/>
    <p:sldId id="259" r:id="rId7"/>
    <p:sldId id="261" r:id="rId8"/>
    <p:sldId id="260" r:id="rId9"/>
    <p:sldId id="302" r:id="rId10"/>
    <p:sldId id="262" r:id="rId11"/>
    <p:sldId id="263" r:id="rId12"/>
    <p:sldId id="284" r:id="rId13"/>
    <p:sldId id="285" r:id="rId14"/>
    <p:sldId id="286" r:id="rId15"/>
    <p:sldId id="287" r:id="rId16"/>
    <p:sldId id="264" r:id="rId17"/>
    <p:sldId id="265" r:id="rId18"/>
    <p:sldId id="275" r:id="rId19"/>
    <p:sldId id="288" r:id="rId20"/>
    <p:sldId id="289" r:id="rId21"/>
    <p:sldId id="291" r:id="rId22"/>
    <p:sldId id="295" r:id="rId23"/>
    <p:sldId id="296" r:id="rId24"/>
    <p:sldId id="297" r:id="rId25"/>
    <p:sldId id="300" r:id="rId26"/>
    <p:sldId id="3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lewes" initials="AC" lastIdx="1" clrIdx="0">
    <p:extLst>
      <p:ext uri="{19B8F6BF-5375-455C-9EA6-DF929625EA0E}">
        <p15:presenceInfo xmlns:p15="http://schemas.microsoft.com/office/powerpoint/2012/main" userId="S-1-5-21-2434012465-2366357635-3645822499-2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1705" autoAdjust="0"/>
  </p:normalViewPr>
  <p:slideViewPr>
    <p:cSldViewPr>
      <p:cViewPr varScale="1">
        <p:scale>
          <a:sx n="94" d="100"/>
          <a:sy n="94" d="100"/>
        </p:scale>
        <p:origin x="2148"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5T15:59:16.610" idx="1">
    <p:pos x="5573" y="157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40F12-C737-49F3-B28A-F5C3069349E9}" type="datetimeFigureOut">
              <a:rPr lang="en-GB" smtClean="0"/>
              <a:t>17/10/2024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4F826-7A4F-4799-89C5-6136A77E6155}" type="slidenum">
              <a:rPr lang="en-GB" smtClean="0"/>
              <a:t>‹#›</a:t>
            </a:fld>
            <a:endParaRPr lang="en-GB"/>
          </a:p>
        </p:txBody>
      </p:sp>
    </p:spTree>
    <p:extLst>
      <p:ext uri="{BB962C8B-B14F-4D97-AF65-F5344CB8AC3E}">
        <p14:creationId xmlns:p14="http://schemas.microsoft.com/office/powerpoint/2010/main" val="383054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a:t>
            </a:r>
            <a:r>
              <a:rPr lang="en-GB" baseline="0" dirty="0"/>
              <a:t> we start by thanking you all for coming to share with us how you can help your child at home. </a:t>
            </a:r>
          </a:p>
          <a:p>
            <a:r>
              <a:rPr lang="en-GB" baseline="0" dirty="0"/>
              <a:t>We will be covering what is now expected of our year one children and how we can best work together to support them. </a:t>
            </a:r>
          </a:p>
          <a:p>
            <a:r>
              <a:rPr lang="en-GB" baseline="0" dirty="0"/>
              <a:t>We will be looking at phonics, spelling, handwriting, maths</a:t>
            </a:r>
          </a:p>
          <a:p>
            <a:r>
              <a:rPr lang="en-GB" baseline="0" dirty="0"/>
              <a:t>We will also take this opportunity to show you our new website and show you the school spider app so you can keep up to date with all the latest information. </a:t>
            </a:r>
            <a:endParaRPr lang="en-GB" dirty="0"/>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a:t>
            </a:fld>
            <a:endParaRPr lang="en-GB"/>
          </a:p>
        </p:txBody>
      </p:sp>
    </p:spTree>
    <p:extLst>
      <p:ext uri="{BB962C8B-B14F-4D97-AF65-F5344CB8AC3E}">
        <p14:creationId xmlns:p14="http://schemas.microsoft.com/office/powerpoint/2010/main" val="2974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As some of you may already be aware the children have to do a phonics test in June. </a:t>
            </a:r>
            <a:r>
              <a:rPr lang="en-GB" dirty="0"/>
              <a:t>The government</a:t>
            </a:r>
            <a:r>
              <a:rPr lang="en-GB" baseline="0" dirty="0"/>
              <a:t> introduced the Phonics Screening test in 2012 to test the children's ability to sound out words</a:t>
            </a:r>
            <a:r>
              <a:rPr lang="en-GB" altLang="en-US" dirty="0"/>
              <a:t>. They have to read 20 real and 20 nonsense words. (show booklet) </a:t>
            </a:r>
          </a:p>
          <a:p>
            <a:pPr eaLnBrk="1" hangingPunct="1"/>
            <a:r>
              <a:rPr lang="en-GB" altLang="en-US" dirty="0"/>
              <a:t>Nonsense words are included to</a:t>
            </a:r>
            <a:r>
              <a:rPr lang="en-GB" altLang="en-US" baseline="0" dirty="0"/>
              <a:t> test the children’s knowledge of sounds. I</a:t>
            </a:r>
            <a:r>
              <a:rPr lang="en-GB" altLang="en-US" dirty="0"/>
              <a:t>t</a:t>
            </a:r>
            <a:r>
              <a:rPr lang="en-GB" altLang="en-US" baseline="0" dirty="0"/>
              <a:t> also means that they </a:t>
            </a:r>
            <a:r>
              <a:rPr lang="en-GB" altLang="en-US" dirty="0"/>
              <a:t>are new words to all children so all</a:t>
            </a:r>
            <a:r>
              <a:rPr lang="en-GB" altLang="en-US" baseline="0" dirty="0"/>
              <a:t> children across the country are tested fairly</a:t>
            </a:r>
            <a:r>
              <a:rPr lang="en-GB" altLang="en-US" dirty="0"/>
              <a:t>. </a:t>
            </a:r>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17</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18</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The spelling</a:t>
            </a:r>
            <a:r>
              <a:rPr lang="en-GB" altLang="en-US" baseline="0" dirty="0"/>
              <a:t> list for year 1 is in your pack. </a:t>
            </a:r>
            <a:r>
              <a:rPr lang="en-GB" altLang="en-US" dirty="0"/>
              <a:t>We are encouraging the children to have fun with spelling we are not going to check that they have copied it out ten times in their books!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Here</a:t>
            </a:r>
            <a:r>
              <a:rPr lang="en-GB" altLang="en-US" baseline="0" dirty="0"/>
              <a:t> are some ways we could think of to make spelling practise fun! Please let us know what exciting ways you think of.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t>They may benefit from writing the word in a sentence. </a:t>
            </a:r>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19</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t>
            </a:r>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20</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In</a:t>
            </a:r>
            <a:r>
              <a:rPr lang="en-GB" i="0" baseline="0" dirty="0"/>
              <a:t> order for our children to have the best possible opportunities to compete with their peers in later life we are asking that they read at home 4 times per week. This doesn’t have to be a lot and can involve you reading to your child and them answering questions. </a:t>
            </a:r>
          </a:p>
          <a:p>
            <a:r>
              <a:rPr lang="en-GB" i="0" baseline="0" dirty="0"/>
              <a:t>Obviously we appreciate that life can be busy so this needs to be what works for you. </a:t>
            </a:r>
            <a:br>
              <a:rPr lang="en-GB" i="0" baseline="0" dirty="0"/>
            </a:br>
            <a:r>
              <a:rPr lang="en-GB" i="0" baseline="0" dirty="0"/>
              <a:t>We joke with the children and say read to your grown up when they are washing up or to your baby/auntie/uncle/dog/cat! </a:t>
            </a:r>
            <a:endParaRPr lang="en-GB" i="0" dirty="0"/>
          </a:p>
        </p:txBody>
      </p:sp>
      <p:sp>
        <p:nvSpPr>
          <p:cNvPr id="4" name="Slide Number Placeholder 3"/>
          <p:cNvSpPr>
            <a:spLocks noGrp="1"/>
          </p:cNvSpPr>
          <p:nvPr>
            <p:ph type="sldNum" sz="quarter" idx="10"/>
          </p:nvPr>
        </p:nvSpPr>
        <p:spPr/>
        <p:txBody>
          <a:bodyPr/>
          <a:lstStyle/>
          <a:p>
            <a:fld id="{9564F826-7A4F-4799-89C5-6136A77E6155}" type="slidenum">
              <a:rPr lang="en-GB" smtClean="0"/>
              <a:t>21</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ltLang="en-US" sz="1200" dirty="0"/>
              <a:t>In year two the children will be tested on their understanding of what they have read.</a:t>
            </a:r>
          </a:p>
          <a:p>
            <a:pPr algn="ctr"/>
            <a:endParaRPr lang="en-GB" altLang="en-US" sz="1200" dirty="0"/>
          </a:p>
          <a:p>
            <a:r>
              <a:rPr lang="en-GB" i="0" dirty="0"/>
              <a:t>We would like to prepare the children in the best possible way so that they are not intimidated</a:t>
            </a:r>
            <a:r>
              <a:rPr lang="en-GB" i="0" baseline="0" dirty="0"/>
              <a:t> or worried by the written test by the time they reach year 2. </a:t>
            </a:r>
          </a:p>
          <a:p>
            <a:endParaRPr lang="en-GB" i="0" baseline="0" dirty="0"/>
          </a:p>
          <a:p>
            <a:r>
              <a:rPr lang="en-GB" i="0" baseline="0"/>
              <a:t>Show comprehension </a:t>
            </a:r>
            <a:r>
              <a:rPr lang="en-GB" i="0" baseline="0" dirty="0"/>
              <a:t>booklet. This is a great tool that we use lots in class to ask the children questions about what they have read or what we have read to them? </a:t>
            </a:r>
            <a:endParaRPr lang="en-GB" i="0" dirty="0"/>
          </a:p>
        </p:txBody>
      </p:sp>
      <p:sp>
        <p:nvSpPr>
          <p:cNvPr id="4" name="Slide Number Placeholder 3"/>
          <p:cNvSpPr>
            <a:spLocks noGrp="1"/>
          </p:cNvSpPr>
          <p:nvPr>
            <p:ph type="sldNum" sz="quarter" idx="10"/>
          </p:nvPr>
        </p:nvSpPr>
        <p:spPr/>
        <p:txBody>
          <a:bodyPr/>
          <a:lstStyle/>
          <a:p>
            <a:fld id="{9564F826-7A4F-4799-89C5-6136A77E6155}" type="slidenum">
              <a:rPr lang="en-GB" smtClean="0"/>
              <a:t>22</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i="0" dirty="0"/>
              <a:t>You</a:t>
            </a:r>
            <a:r>
              <a:rPr lang="en-GB" i="0" baseline="0" dirty="0"/>
              <a:t> don’t have to sit and read with your child every day in the same way as we understand that sometimes it can be difficult to compete with playing. Reading needs to be fun and exciting.  </a:t>
            </a:r>
          </a:p>
          <a:p>
            <a:pPr algn="l"/>
            <a:r>
              <a:rPr lang="en-GB" i="0" baseline="0" dirty="0"/>
              <a:t>We though of some ways to make reading interesting – Read slide. </a:t>
            </a:r>
          </a:p>
          <a:p>
            <a:pPr algn="l"/>
            <a:r>
              <a:rPr lang="en-GB" i="0" baseline="0" dirty="0"/>
              <a:t>We welcome any ideas you have to make reading fun and we will share them. </a:t>
            </a:r>
            <a:endParaRPr lang="en-GB" i="0" dirty="0"/>
          </a:p>
        </p:txBody>
      </p:sp>
      <p:sp>
        <p:nvSpPr>
          <p:cNvPr id="4" name="Slide Number Placeholder 3"/>
          <p:cNvSpPr>
            <a:spLocks noGrp="1"/>
          </p:cNvSpPr>
          <p:nvPr>
            <p:ph type="sldNum" sz="quarter" idx="10"/>
          </p:nvPr>
        </p:nvSpPr>
        <p:spPr/>
        <p:txBody>
          <a:bodyPr/>
          <a:lstStyle/>
          <a:p>
            <a:fld id="{9564F826-7A4F-4799-89C5-6136A77E6155}" type="slidenum">
              <a:rPr lang="en-GB" smtClean="0"/>
              <a:t>23</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will be hanging around after this meeting if you have any questions or would like to discuss anything with us. </a:t>
            </a:r>
          </a:p>
          <a:p>
            <a:r>
              <a:rPr lang="en-GB" baseline="0" dirty="0"/>
              <a:t>As always we welcome your comments and feedback</a:t>
            </a:r>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24</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huge thanks for your time. It is greatly appreciated and we hope that you have found it useful. </a:t>
            </a:r>
          </a:p>
          <a:p>
            <a:endParaRPr lang="en-GB" baseline="0" dirty="0"/>
          </a:p>
          <a:p>
            <a:endParaRPr lang="en-GB" dirty="0">
              <a:solidFill>
                <a:schemeClr val="accent3"/>
              </a:solidFill>
            </a:endParaRPr>
          </a:p>
          <a:p>
            <a:r>
              <a:rPr lang="en-GB" dirty="0">
                <a:solidFill>
                  <a:schemeClr val="accent3"/>
                </a:solidFill>
              </a:rPr>
              <a:t>PRINT FEEDBACK FORMS</a:t>
            </a:r>
            <a:r>
              <a:rPr lang="en-GB">
                <a:solidFill>
                  <a:schemeClr val="accent3"/>
                </a:solidFill>
              </a:rPr>
              <a:t>, PRINT</a:t>
            </a:r>
            <a:r>
              <a:rPr lang="en-GB" baseline="0">
                <a:solidFill>
                  <a:schemeClr val="accent3"/>
                </a:solidFill>
              </a:rPr>
              <a:t> PHONICS LEAFLET!! </a:t>
            </a:r>
            <a:r>
              <a:rPr lang="en-GB">
                <a:solidFill>
                  <a:schemeClr val="accent3"/>
                </a:solidFill>
              </a:rPr>
              <a:t>PRINT </a:t>
            </a:r>
            <a:r>
              <a:rPr lang="en-GB" dirty="0">
                <a:solidFill>
                  <a:schemeClr val="accent3"/>
                </a:solidFill>
              </a:rPr>
              <a:t>OFF PUPIL PREMIUM FORMS, PRINT OFF NEW PERMISSIONS FOR WEBSITE FORMS!!!!!</a:t>
            </a:r>
          </a:p>
        </p:txBody>
      </p:sp>
      <p:sp>
        <p:nvSpPr>
          <p:cNvPr id="4" name="Slide Number Placeholder 3"/>
          <p:cNvSpPr>
            <a:spLocks noGrp="1"/>
          </p:cNvSpPr>
          <p:nvPr>
            <p:ph type="sldNum" sz="quarter" idx="10"/>
          </p:nvPr>
        </p:nvSpPr>
        <p:spPr/>
        <p:txBody>
          <a:bodyPr/>
          <a:lstStyle/>
          <a:p>
            <a:fld id="{9564F826-7A4F-4799-89C5-6136A77E6155}" type="slidenum">
              <a:rPr lang="en-GB" smtClean="0"/>
              <a:t>25</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government</a:t>
            </a:r>
            <a:r>
              <a:rPr lang="en-GB" baseline="0" dirty="0"/>
              <a:t> introduced the new curriculum in 2014 they raised the bar massively in terms of what is expected. </a:t>
            </a:r>
          </a:p>
          <a:p>
            <a:r>
              <a:rPr lang="en-GB" baseline="0" dirty="0"/>
              <a:t>Although these expectations are considerably higher than in previous years they are reachable. </a:t>
            </a:r>
          </a:p>
          <a:p>
            <a:r>
              <a:rPr lang="en-GB" dirty="0"/>
              <a:t>In</a:t>
            </a:r>
            <a:r>
              <a:rPr lang="en-GB" baseline="0" dirty="0"/>
              <a:t> English and maths you may like to cast your eyes over the new AREs. </a:t>
            </a:r>
          </a:p>
          <a:p>
            <a:r>
              <a:rPr lang="en-GB" baseline="0" dirty="0"/>
              <a:t>As you can see the children now need to be able to – PULL OFF KEY POINTS </a:t>
            </a:r>
            <a:endParaRPr lang="en-GB" dirty="0"/>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2</a:t>
            </a:fld>
            <a:endParaRPr lang="en-GB"/>
          </a:p>
        </p:txBody>
      </p:sp>
    </p:spTree>
    <p:extLst>
      <p:ext uri="{BB962C8B-B14F-4D97-AF65-F5344CB8AC3E}">
        <p14:creationId xmlns:p14="http://schemas.microsoft.com/office/powerpoint/2010/main" val="137436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64F826-7A4F-4799-89C5-6136A77E6155}" type="slidenum">
              <a:rPr lang="en-GB" smtClean="0"/>
              <a:t>5</a:t>
            </a:fld>
            <a:endParaRPr lang="en-GB"/>
          </a:p>
        </p:txBody>
      </p:sp>
    </p:spTree>
    <p:extLst>
      <p:ext uri="{BB962C8B-B14F-4D97-AF65-F5344CB8AC3E}">
        <p14:creationId xmlns:p14="http://schemas.microsoft.com/office/powerpoint/2010/main" val="420147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teach</a:t>
            </a:r>
            <a:r>
              <a:rPr lang="en-GB" baseline="0" dirty="0"/>
              <a:t> the children the key terminology of a phoneme and grapheme. A phoneme is the sound and a grapheme is the way the sound is written. </a:t>
            </a:r>
          </a:p>
          <a:p>
            <a:r>
              <a:rPr lang="en-GB" baseline="0" dirty="0"/>
              <a:t>So we teach the children to look for digraphs and trigraphs basically two or three letters which make one sound. </a:t>
            </a:r>
          </a:p>
          <a:p>
            <a:endParaRPr lang="en-GB" baseline="0" dirty="0"/>
          </a:p>
          <a:p>
            <a:r>
              <a:rPr lang="en-GB" baseline="0" dirty="0"/>
              <a:t>These are the sounds that the children will need to know by the end of year one. </a:t>
            </a:r>
          </a:p>
          <a:p>
            <a:r>
              <a:rPr lang="en-GB" baseline="0" dirty="0"/>
              <a:t> </a:t>
            </a:r>
          </a:p>
          <a:p>
            <a:r>
              <a:rPr lang="en-GB" baseline="0" dirty="0"/>
              <a:t>You have a sound strip in your pack.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7</a:t>
            </a:fld>
            <a:endParaRPr lang="en-GB"/>
          </a:p>
        </p:txBody>
      </p:sp>
    </p:spTree>
    <p:extLst>
      <p:ext uri="{BB962C8B-B14F-4D97-AF65-F5344CB8AC3E}">
        <p14:creationId xmlns:p14="http://schemas.microsoft.com/office/powerpoint/2010/main" val="137436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teach</a:t>
            </a:r>
            <a:r>
              <a:rPr lang="en-GB" baseline="0" dirty="0"/>
              <a:t> the children the key terminology of a phoneme and grapheme. A phoneme is the sound and a grapheme is the way the sound is written. </a:t>
            </a:r>
          </a:p>
          <a:p>
            <a:r>
              <a:rPr lang="en-GB" baseline="0" dirty="0"/>
              <a:t>So we teach the children to look for digraphs and trigraphs basically two or three letters which make one sound. </a:t>
            </a:r>
          </a:p>
          <a:p>
            <a:endParaRPr lang="en-GB" baseline="0" dirty="0"/>
          </a:p>
          <a:p>
            <a:r>
              <a:rPr lang="en-GB" baseline="0" dirty="0"/>
              <a:t>These are the sounds that the children will need to know by the end of year one. </a:t>
            </a:r>
          </a:p>
          <a:p>
            <a:r>
              <a:rPr lang="en-GB" baseline="0" dirty="0"/>
              <a:t> </a:t>
            </a:r>
          </a:p>
          <a:p>
            <a:r>
              <a:rPr lang="en-GB" baseline="0" dirty="0"/>
              <a:t>You have a sound strip in your pack.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8</a:t>
            </a:fld>
            <a:endParaRPr lang="en-GB"/>
          </a:p>
        </p:txBody>
      </p:sp>
    </p:spTree>
    <p:extLst>
      <p:ext uri="{BB962C8B-B14F-4D97-AF65-F5344CB8AC3E}">
        <p14:creationId xmlns:p14="http://schemas.microsoft.com/office/powerpoint/2010/main" val="201195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encourage the children to</a:t>
            </a:r>
            <a:r>
              <a:rPr lang="en-GB" baseline="0" dirty="0"/>
              <a:t> look for best friends- 2 or 3 letters together that make one sound. </a:t>
            </a:r>
          </a:p>
          <a:p>
            <a:r>
              <a:rPr lang="en-GB" baseline="0" dirty="0"/>
              <a:t>When we do this we encourage sound buttoning </a:t>
            </a:r>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11</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Century Gothic" pitchFamily="34" charset="0"/>
              </a:rPr>
              <a:t>We also teach the children split diagraphs by saying that the ‘e’ holds hands with the vowel and changes the sound. </a:t>
            </a:r>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12</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things tricky we have the same letters making different sounds. The children are taught to trial each one and see which sounds right. </a:t>
            </a:r>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13</a:t>
            </a:fld>
            <a:endParaRPr lang="en-GB"/>
          </a:p>
        </p:txBody>
      </p:sp>
    </p:spTree>
    <p:extLst>
      <p:ext uri="{BB962C8B-B14F-4D97-AF65-F5344CB8AC3E}">
        <p14:creationId xmlns:p14="http://schemas.microsoft.com/office/powerpoint/2010/main" val="185173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We also have the same sound represented in different ways. The children will learn each way. </a:t>
            </a:r>
          </a:p>
          <a:p>
            <a:endParaRPr lang="en-GB" dirty="0"/>
          </a:p>
        </p:txBody>
      </p:sp>
      <p:sp>
        <p:nvSpPr>
          <p:cNvPr id="4" name="Slide Number Placeholder 3"/>
          <p:cNvSpPr>
            <a:spLocks noGrp="1"/>
          </p:cNvSpPr>
          <p:nvPr>
            <p:ph type="sldNum" sz="quarter" idx="10"/>
          </p:nvPr>
        </p:nvSpPr>
        <p:spPr/>
        <p:txBody>
          <a:bodyPr/>
          <a:lstStyle/>
          <a:p>
            <a:fld id="{9564F826-7A4F-4799-89C5-6136A77E6155}" type="slidenum">
              <a:rPr lang="en-GB" smtClean="0"/>
              <a:t>14</a:t>
            </a:fld>
            <a:endParaRPr lang="en-GB"/>
          </a:p>
        </p:txBody>
      </p:sp>
    </p:spTree>
    <p:extLst>
      <p:ext uri="{BB962C8B-B14F-4D97-AF65-F5344CB8AC3E}">
        <p14:creationId xmlns:p14="http://schemas.microsoft.com/office/powerpoint/2010/main" val="185173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196748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366733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25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27970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743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6127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198773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269717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2AEB-5918-4A67-9A84-61303B97AD9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330C3B8-2A08-4EFE-9D80-B1E79A2592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F3755A-0AFE-4D81-B48B-03C2166D19A9}"/>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CD815EF5-8E6F-40B2-90FC-1FC7665877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20464-8DF6-463E-9838-F2D9C1B6FA2D}"/>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1502990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FB9D-AA03-4FD7-8408-3A1B873BF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BB9AE9-3604-4812-B89B-32C93F916A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46E640-E57B-4D8D-8BB2-79D20BC70FE3}"/>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8AC3C57E-4061-4EEE-AF89-57F820332E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E6A35-763E-41C2-9BFA-ACA01F431592}"/>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12053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D2DC-59B0-4EB5-AB10-D6F22DEAF7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143C57-70EA-4646-85AB-8FB7F70FC28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6296E1-2CA4-48BC-A9F4-DC89783EF3B9}"/>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9E74C628-817A-484C-B3DE-FB6908A1C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4DF5E-2493-47F5-8C30-1168454D2806}"/>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422462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52129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5F29-ED2C-4928-B7C0-1C239B2F90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B7906-BC66-43D9-B208-FF25582D902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0780C5-6DFA-4E7A-9E23-6BF93FD6CB7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AAB5F5-107D-4DD1-AB5D-7105EE176ADD}"/>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6" name="Footer Placeholder 5">
            <a:extLst>
              <a:ext uri="{FF2B5EF4-FFF2-40B4-BE49-F238E27FC236}">
                <a16:creationId xmlns:a16="http://schemas.microsoft.com/office/drawing/2014/main" id="{629AF1FB-947E-41BB-A11D-8DE62B4CBD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CD0A6F-1194-4B21-A9B8-F011644DEAD9}"/>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365220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B94B-759D-46C5-86B5-93C5540DCD8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C31BF-D2B4-46F3-B72A-F4A440B244A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78D20E-8661-487B-88C7-C7394B454D8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2F85CC-B0A9-4B5D-A9BB-400D4E895EC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C1F329C-57F2-4F85-9D7E-3D87ADFC17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64E9E-441B-42C6-BC0E-1B9D86980495}"/>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8" name="Footer Placeholder 7">
            <a:extLst>
              <a:ext uri="{FF2B5EF4-FFF2-40B4-BE49-F238E27FC236}">
                <a16:creationId xmlns:a16="http://schemas.microsoft.com/office/drawing/2014/main" id="{329CFFAD-FD0C-46E6-914C-E4514DE2DD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DD98F-4188-438A-88BC-E20F5BC35872}"/>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15049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8ED0-94F9-48E4-9F1C-D1FFBE78A5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3AD09F-DAFB-43B4-A27A-067BC2D4CA69}"/>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4" name="Footer Placeholder 3">
            <a:extLst>
              <a:ext uri="{FF2B5EF4-FFF2-40B4-BE49-F238E27FC236}">
                <a16:creationId xmlns:a16="http://schemas.microsoft.com/office/drawing/2014/main" id="{D8F4C618-654B-41AD-8FD5-9719F1EE96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E06DF-855A-4440-928A-EBC026435AAA}"/>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267601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E7828-65CA-431D-8272-19F4C8A5A843}"/>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3" name="Footer Placeholder 2">
            <a:extLst>
              <a:ext uri="{FF2B5EF4-FFF2-40B4-BE49-F238E27FC236}">
                <a16:creationId xmlns:a16="http://schemas.microsoft.com/office/drawing/2014/main" id="{F72C3713-0F8E-4B9F-8773-8DCADD0468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13B567-1D7D-491D-A46B-714A0902F81E}"/>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400336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643B-E339-43EA-98F1-3F0B633DE9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7DB547-1143-4166-81C2-E02334CE55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3BBC7B-DD37-4745-84B2-4FEC8265DA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A3BF57B-DF4B-4ED3-9DEA-7F4D0B0134DD}"/>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6" name="Footer Placeholder 5">
            <a:extLst>
              <a:ext uri="{FF2B5EF4-FFF2-40B4-BE49-F238E27FC236}">
                <a16:creationId xmlns:a16="http://schemas.microsoft.com/office/drawing/2014/main" id="{520C9B57-3EC2-4F1B-9A87-8C24C17B5D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94FFE-B68A-4757-9E34-B0CEF0218F06}"/>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393181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6C89-8866-4183-93F3-D31C003E32E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C20594-F5E2-40C6-9CE6-21CA68F6C5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F6A3B3F-7B56-461E-9E7F-8B1349D3EB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06E0C19-E2E3-4A64-B3EB-5BD917B6E5FD}"/>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6" name="Footer Placeholder 5">
            <a:extLst>
              <a:ext uri="{FF2B5EF4-FFF2-40B4-BE49-F238E27FC236}">
                <a16:creationId xmlns:a16="http://schemas.microsoft.com/office/drawing/2014/main" id="{B6096770-3F3E-4498-90B5-7A2CB12FDA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894072-4E70-4D34-B0AC-50FE7190CEBE}"/>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2500760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8607-49E1-4A92-BDDA-F814A2600F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A04EEF-676B-49F6-B734-CAE5859BBC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07ADE9-42A5-424E-A711-BB8A2FAEE143}"/>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6D8342EC-445E-4EE9-96C3-61E05D7D0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1F45D-ED4C-4394-BB59-069C4111ACB8}"/>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1602716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F00B4-243E-4CF6-AABE-880E55C1E91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47FA4E-3817-4F24-8F53-97BA2767B17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171162-ED93-4412-AD55-A6FF8A648259}"/>
              </a:ext>
            </a:extLst>
          </p:cNvPr>
          <p:cNvSpPr>
            <a:spLocks noGrp="1"/>
          </p:cNvSpPr>
          <p:nvPr>
            <p:ph type="dt" sz="half" idx="10"/>
          </p:nvPr>
        </p:nvSpPr>
        <p:spPr/>
        <p:txBody>
          <a:body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CAB0BF78-5163-498D-92E0-0C23884D8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AA14A-82A4-4AB7-91EC-68A4E42C3973}"/>
              </a:ext>
            </a:extLst>
          </p:cNvPr>
          <p:cNvSpPr>
            <a:spLocks noGrp="1"/>
          </p:cNvSpPr>
          <p:nvPr>
            <p:ph type="sldNum" sz="quarter" idx="12"/>
          </p:nvPr>
        </p:nvSpPr>
        <p:spPr/>
        <p:txBody>
          <a:bodyPr/>
          <a:lstStyle/>
          <a:p>
            <a:fld id="{E83B5114-8673-44F2-8059-A54E41D4D653}" type="slidenum">
              <a:rPr lang="en-GB" smtClean="0"/>
              <a:t>‹#›</a:t>
            </a:fld>
            <a:endParaRPr lang="en-GB"/>
          </a:p>
        </p:txBody>
      </p:sp>
    </p:spTree>
    <p:extLst>
      <p:ext uri="{BB962C8B-B14F-4D97-AF65-F5344CB8AC3E}">
        <p14:creationId xmlns:p14="http://schemas.microsoft.com/office/powerpoint/2010/main" val="289764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002DC2-F6BF-47B4-89E9-1274789018EA}" type="datetimeFigureOut">
              <a:rPr lang="en-GB" smtClean="0"/>
              <a:t>17/10/2024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304827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002DC2-F6BF-47B4-89E9-1274789018EA}"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364877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002DC2-F6BF-47B4-89E9-1274789018EA}" type="datetimeFigureOut">
              <a:rPr lang="en-GB" smtClean="0"/>
              <a:t>17/10/2024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305253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002DC2-F6BF-47B4-89E9-1274789018EA}" type="datetimeFigureOut">
              <a:rPr lang="en-GB" smtClean="0"/>
              <a:t>17/10/2024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98213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02DC2-F6BF-47B4-89E9-1274789018EA}" type="datetimeFigureOut">
              <a:rPr lang="en-GB" smtClean="0"/>
              <a:t>17/10/2024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159540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7002DC2-F6BF-47B4-89E9-1274789018EA}"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305974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002DC2-F6BF-47B4-89E9-1274789018EA}" type="datetimeFigureOut">
              <a:rPr lang="en-GB" smtClean="0"/>
              <a:t>17/10/2024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1202C-6142-4081-8C27-AC5E6CA29C1A}" type="slidenum">
              <a:rPr lang="en-GB" smtClean="0"/>
              <a:t>‹#›</a:t>
            </a:fld>
            <a:endParaRPr lang="en-GB"/>
          </a:p>
        </p:txBody>
      </p:sp>
    </p:spTree>
    <p:extLst>
      <p:ext uri="{BB962C8B-B14F-4D97-AF65-F5344CB8AC3E}">
        <p14:creationId xmlns:p14="http://schemas.microsoft.com/office/powerpoint/2010/main" val="90301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002DC2-F6BF-47B4-89E9-1274789018EA}" type="datetimeFigureOut">
              <a:rPr lang="en-GB" smtClean="0"/>
              <a:t>17/10/2024</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941202C-6142-4081-8C27-AC5E6CA29C1A}" type="slidenum">
              <a:rPr lang="en-GB" smtClean="0"/>
              <a:t>‹#›</a:t>
            </a:fld>
            <a:endParaRPr lang="en-GB"/>
          </a:p>
        </p:txBody>
      </p:sp>
    </p:spTree>
    <p:extLst>
      <p:ext uri="{BB962C8B-B14F-4D97-AF65-F5344CB8AC3E}">
        <p14:creationId xmlns:p14="http://schemas.microsoft.com/office/powerpoint/2010/main" val="334398837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270-6281-4905-A2E0-2D3E0718CA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EFC8A-9C3E-44FB-AF09-4A6270C6BC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AF4DE-9C4D-4847-9E75-DE50928BB3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A0C31B-059B-48B6-81F3-95B0198F70DB}" type="datetimeFigureOut">
              <a:rPr lang="en-GB" smtClean="0"/>
              <a:t>17/10/2024</a:t>
            </a:fld>
            <a:endParaRPr lang="en-GB"/>
          </a:p>
        </p:txBody>
      </p:sp>
      <p:sp>
        <p:nvSpPr>
          <p:cNvPr id="5" name="Footer Placeholder 4">
            <a:extLst>
              <a:ext uri="{FF2B5EF4-FFF2-40B4-BE49-F238E27FC236}">
                <a16:creationId xmlns:a16="http://schemas.microsoft.com/office/drawing/2014/main" id="{F59A04AC-8944-430B-A7E9-6626953F33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0376D1-A09A-48A6-A0DB-4CB0A24EA9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3B5114-8673-44F2-8059-A54E41D4D653}" type="slidenum">
              <a:rPr lang="en-GB" smtClean="0"/>
              <a:t>‹#›</a:t>
            </a:fld>
            <a:endParaRPr lang="en-GB"/>
          </a:p>
        </p:txBody>
      </p:sp>
    </p:spTree>
    <p:extLst>
      <p:ext uri="{BB962C8B-B14F-4D97-AF65-F5344CB8AC3E}">
        <p14:creationId xmlns:p14="http://schemas.microsoft.com/office/powerpoint/2010/main" val="345028014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hyperlink" Target="https://schools.ruthmiskin.com/training/view/rhQndgqk/wMUu0Io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phonicsplay.co.uk/" TargetMode="External"/><Relationship Id="rId4" Type="http://schemas.openxmlformats.org/officeDocument/2006/relationships/hyperlink" Target="https://www.ruthmiskin.com/par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hyperlink" Target="https://schools.ruthmiskin.com/training/view/ohA2Gkzd/9Negxa0s"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hyperlink" Target="https://schools.ruthmiskin.com/training/view/QnKItv8g/C3KSS93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221088"/>
            <a:ext cx="8077200" cy="1673352"/>
          </a:xfrm>
        </p:spPr>
        <p:txBody>
          <a:bodyPr/>
          <a:lstStyle/>
          <a:p>
            <a:pPr algn="ctr"/>
            <a:r>
              <a:rPr lang="en-GB" dirty="0"/>
              <a:t>Year 1 </a:t>
            </a:r>
          </a:p>
        </p:txBody>
      </p:sp>
      <p:pic>
        <p:nvPicPr>
          <p:cNvPr id="4" name="Picture 3"/>
          <p:cNvPicPr/>
          <p:nvPr/>
        </p:nvPicPr>
        <p:blipFill>
          <a:blip r:embed="rId3">
            <a:extLst>
              <a:ext uri="{28A0092B-C50C-407E-A947-70E740481C1C}">
                <a14:useLocalDpi xmlns:a14="http://schemas.microsoft.com/office/drawing/2010/main" val="0"/>
              </a:ext>
            </a:extLst>
          </a:blip>
          <a:srcRect b="9743"/>
          <a:stretch>
            <a:fillRect/>
          </a:stretch>
        </p:blipFill>
        <p:spPr bwMode="auto">
          <a:xfrm>
            <a:off x="3563888" y="332656"/>
            <a:ext cx="3034630" cy="3163788"/>
          </a:xfrm>
          <a:prstGeom prst="rect">
            <a:avLst/>
          </a:prstGeom>
          <a:noFill/>
        </p:spPr>
      </p:pic>
    </p:spTree>
    <p:extLst>
      <p:ext uri="{BB962C8B-B14F-4D97-AF65-F5344CB8AC3E}">
        <p14:creationId xmlns:p14="http://schemas.microsoft.com/office/powerpoint/2010/main" val="156622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667113" y="1852457"/>
            <a:ext cx="7348618" cy="6117059"/>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How can you help at home?  Second stage– Ditty sheets </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Ditty sheets are for when </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your child has just learnt</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 to blend and is ready </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to start reading a short ‘ditty’</a:t>
            </a:r>
          </a:p>
          <a:p>
            <a:pPr algn="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Children will bring these home to</a:t>
            </a:r>
          </a:p>
          <a:p>
            <a:pPr algn="r" defTabSz="685800"/>
            <a:r>
              <a:rPr lang="en-US" sz="2400" dirty="0" err="1">
                <a:ln w="0"/>
                <a:solidFill>
                  <a:srgbClr val="4472C4"/>
                </a:solidFill>
                <a:effectLst>
                  <a:outerShdw blurRad="38100" dist="25400" dir="5400000" algn="ctr" rotWithShape="0">
                    <a:srgbClr val="6E747A">
                      <a:alpha val="43000"/>
                    </a:srgbClr>
                  </a:outerShdw>
                </a:effectLst>
                <a:latin typeface="Calibri" panose="020F0502020204030204"/>
              </a:rPr>
              <a:t>practise</a:t>
            </a:r>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 with you and these will </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be changed regularly until they </a:t>
            </a:r>
          </a:p>
          <a:p>
            <a:pPr algn="r" defTabSz="685800"/>
            <a:r>
              <a:rPr lang="en-US" sz="2400" dirty="0">
                <a:ln w="0"/>
                <a:solidFill>
                  <a:srgbClr val="4472C4"/>
                </a:solidFill>
                <a:effectLst>
                  <a:outerShdw blurRad="38100" dist="25400" dir="5400000" algn="ctr" rotWithShape="0">
                    <a:srgbClr val="6E747A">
                      <a:alpha val="43000"/>
                    </a:srgbClr>
                  </a:outerShdw>
                </a:effectLst>
                <a:latin typeface="Calibri" panose="020F0502020204030204"/>
              </a:rPr>
              <a:t>are ready for the next stage. </a:t>
            </a: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pic>
        <p:nvPicPr>
          <p:cNvPr id="3" name="Picture 2">
            <a:extLst>
              <a:ext uri="{FF2B5EF4-FFF2-40B4-BE49-F238E27FC236}">
                <a16:creationId xmlns:a16="http://schemas.microsoft.com/office/drawing/2014/main" id="{1EC5C360-2E84-4E6D-AA4F-7E97379AD7DA}"/>
              </a:ext>
            </a:extLst>
          </p:cNvPr>
          <p:cNvPicPr>
            <a:picLocks noChangeAspect="1"/>
          </p:cNvPicPr>
          <p:nvPr/>
        </p:nvPicPr>
        <p:blipFill>
          <a:blip r:embed="rId4"/>
          <a:stretch>
            <a:fillRect/>
          </a:stretch>
        </p:blipFill>
        <p:spPr>
          <a:xfrm>
            <a:off x="235744" y="2335327"/>
            <a:ext cx="3366122" cy="3572555"/>
          </a:xfrm>
          <a:prstGeom prst="rect">
            <a:avLst/>
          </a:prstGeom>
        </p:spPr>
      </p:pic>
    </p:spTree>
    <p:extLst>
      <p:ext uri="{BB962C8B-B14F-4D97-AF65-F5344CB8AC3E}">
        <p14:creationId xmlns:p14="http://schemas.microsoft.com/office/powerpoint/2010/main" val="42219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1470025"/>
          </a:xfrm>
        </p:spPr>
        <p:txBody>
          <a:bodyPr/>
          <a:lstStyle/>
          <a:p>
            <a:pPr algn="ctr"/>
            <a:r>
              <a:rPr lang="en-GB" dirty="0"/>
              <a:t>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8028384" y="323544"/>
            <a:ext cx="1028700" cy="1143000"/>
          </a:xfrm>
          <a:prstGeom prst="rect">
            <a:avLst/>
          </a:prstGeom>
          <a:noFill/>
        </p:spPr>
      </p:pic>
      <p:sp>
        <p:nvSpPr>
          <p:cNvPr id="4" name="Rectangle 3"/>
          <p:cNvSpPr/>
          <p:nvPr/>
        </p:nvSpPr>
        <p:spPr>
          <a:xfrm>
            <a:off x="179512" y="332656"/>
            <a:ext cx="7848872" cy="4401205"/>
          </a:xfrm>
          <a:prstGeom prst="rect">
            <a:avLst/>
          </a:prstGeom>
        </p:spPr>
        <p:txBody>
          <a:bodyPr wrap="square">
            <a:spAutoFit/>
          </a:bodyPr>
          <a:lstStyle/>
          <a:p>
            <a:r>
              <a:rPr lang="en-GB" altLang="en-US" sz="4000" dirty="0">
                <a:latin typeface="Century Gothic" pitchFamily="34" charset="0"/>
              </a:rPr>
              <a:t>We teach the children to look for “</a:t>
            </a:r>
            <a:r>
              <a:rPr lang="en-GB" altLang="en-US" sz="4000" dirty="0">
                <a:solidFill>
                  <a:srgbClr val="FFC000"/>
                </a:solidFill>
                <a:latin typeface="Century Gothic" pitchFamily="34" charset="0"/>
              </a:rPr>
              <a:t>special friends</a:t>
            </a:r>
            <a:r>
              <a:rPr lang="en-GB" altLang="en-US" sz="4000" dirty="0">
                <a:latin typeface="Century Gothic" pitchFamily="34" charset="0"/>
              </a:rPr>
              <a:t>” within a word. </a:t>
            </a:r>
          </a:p>
          <a:p>
            <a:endParaRPr lang="en-GB" altLang="en-US" sz="4000" dirty="0">
              <a:latin typeface="Century Gothic" pitchFamily="34" charset="0"/>
            </a:endParaRPr>
          </a:p>
          <a:p>
            <a:r>
              <a:rPr lang="en-GB" altLang="en-US" sz="4000" dirty="0">
                <a:latin typeface="Century Gothic" pitchFamily="34" charset="0"/>
              </a:rPr>
              <a:t>b</a:t>
            </a:r>
            <a:r>
              <a:rPr lang="en-GB" altLang="en-US" sz="4000" dirty="0">
                <a:solidFill>
                  <a:srgbClr val="FF0000"/>
                </a:solidFill>
                <a:latin typeface="Century Gothic" pitchFamily="34" charset="0"/>
              </a:rPr>
              <a:t>oa</a:t>
            </a:r>
            <a:r>
              <a:rPr lang="en-GB" altLang="en-US" sz="4000" dirty="0">
                <a:latin typeface="Century Gothic" pitchFamily="34" charset="0"/>
              </a:rPr>
              <a:t>t</a:t>
            </a:r>
          </a:p>
          <a:p>
            <a:endParaRPr lang="en-GB" altLang="en-US" sz="4000" dirty="0">
              <a:latin typeface="Century Gothic" pitchFamily="34" charset="0"/>
            </a:endParaRPr>
          </a:p>
          <a:p>
            <a:r>
              <a:rPr lang="en-GB" altLang="en-US" sz="4000" dirty="0">
                <a:latin typeface="Century Gothic" pitchFamily="34" charset="0"/>
              </a:rPr>
              <a:t>mu</a:t>
            </a:r>
            <a:r>
              <a:rPr lang="en-GB" altLang="en-US" sz="4000" dirty="0">
                <a:solidFill>
                  <a:srgbClr val="FF0000"/>
                </a:solidFill>
                <a:latin typeface="Century Gothic" pitchFamily="34" charset="0"/>
              </a:rPr>
              <a:t>ch</a:t>
            </a:r>
          </a:p>
        </p:txBody>
      </p:sp>
      <p:sp>
        <p:nvSpPr>
          <p:cNvPr id="6" name="Oval 5"/>
          <p:cNvSpPr/>
          <p:nvPr/>
        </p:nvSpPr>
        <p:spPr>
          <a:xfrm>
            <a:off x="395536" y="33535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681169" y="3427864"/>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31640" y="33890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31540" y="466185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51474" y="4661853"/>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187624" y="4707516"/>
            <a:ext cx="43204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peech Bubble: Oval 2">
            <a:extLst>
              <a:ext uri="{FF2B5EF4-FFF2-40B4-BE49-F238E27FC236}">
                <a16:creationId xmlns:a16="http://schemas.microsoft.com/office/drawing/2014/main" id="{7FDEE1B5-A6B8-49B7-9FAF-49B2CD53CFE1}"/>
              </a:ext>
            </a:extLst>
          </p:cNvPr>
          <p:cNvSpPr/>
          <p:nvPr/>
        </p:nvSpPr>
        <p:spPr>
          <a:xfrm>
            <a:off x="3923928" y="2492896"/>
            <a:ext cx="4922833" cy="3528354"/>
          </a:xfrm>
          <a:prstGeom prst="wedgeEllipseCallout">
            <a:avLst>
              <a:gd name="adj1" fmla="val -66805"/>
              <a:gd name="adj2" fmla="val -427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Special friend, Fred talk, read the word</a:t>
            </a:r>
            <a:endParaRPr lang="en-GB" sz="4400" dirty="0">
              <a:solidFill>
                <a:schemeClr val="bg1"/>
              </a:solidFill>
            </a:endParaRPr>
          </a:p>
        </p:txBody>
      </p:sp>
      <p:pic>
        <p:nvPicPr>
          <p:cNvPr id="7" name="Picture 6">
            <a:extLst>
              <a:ext uri="{FF2B5EF4-FFF2-40B4-BE49-F238E27FC236}">
                <a16:creationId xmlns:a16="http://schemas.microsoft.com/office/drawing/2014/main" id="{7CF23CBD-7F99-4E74-8758-DD4ECD02784B}"/>
              </a:ext>
            </a:extLst>
          </p:cNvPr>
          <p:cNvPicPr>
            <a:picLocks noChangeAspect="1"/>
          </p:cNvPicPr>
          <p:nvPr/>
        </p:nvPicPr>
        <p:blipFill>
          <a:blip r:embed="rId4"/>
          <a:stretch>
            <a:fillRect/>
          </a:stretch>
        </p:blipFill>
        <p:spPr>
          <a:xfrm>
            <a:off x="1125332" y="5258455"/>
            <a:ext cx="2990850" cy="1428750"/>
          </a:xfrm>
          <a:prstGeom prst="rect">
            <a:avLst/>
          </a:prstGeom>
        </p:spPr>
      </p:pic>
    </p:spTree>
    <p:extLst>
      <p:ext uri="{BB962C8B-B14F-4D97-AF65-F5344CB8AC3E}">
        <p14:creationId xmlns:p14="http://schemas.microsoft.com/office/powerpoint/2010/main" val="256890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4935537"/>
          </a:xfrm>
        </p:spPr>
        <p:txBody>
          <a:bodyPr>
            <a:normAutofit/>
          </a:bodyPr>
          <a:lstStyle/>
          <a:p>
            <a:pPr algn="ctr"/>
            <a:r>
              <a:rPr lang="en-GB" dirty="0"/>
              <a:t> </a:t>
            </a:r>
            <a:br>
              <a:rPr lang="en-GB" dirty="0"/>
            </a:br>
            <a:br>
              <a:rPr lang="en-GB" dirty="0"/>
            </a:br>
            <a:r>
              <a:rPr lang="en-GB" dirty="0"/>
              <a:t>‘Chatty special friend’</a:t>
            </a:r>
            <a:br>
              <a:rPr lang="en-GB" dirty="0"/>
            </a:br>
            <a:br>
              <a:rPr lang="en-GB" dirty="0"/>
            </a:b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4" name="Rectangle 3"/>
          <p:cNvSpPr/>
          <p:nvPr/>
        </p:nvSpPr>
        <p:spPr>
          <a:xfrm>
            <a:off x="539552" y="332656"/>
            <a:ext cx="7488832" cy="7171194"/>
          </a:xfrm>
          <a:prstGeom prst="rect">
            <a:avLst/>
          </a:prstGeom>
        </p:spPr>
        <p:txBody>
          <a:bodyPr wrap="square">
            <a:spAutoFit/>
          </a:bodyPr>
          <a:lstStyle/>
          <a:p>
            <a:r>
              <a:rPr lang="en-GB" altLang="en-US" sz="4800" dirty="0">
                <a:latin typeface="Century Gothic" pitchFamily="34" charset="0"/>
              </a:rPr>
              <a:t>Split diagraph</a:t>
            </a:r>
          </a:p>
          <a:p>
            <a:endParaRPr lang="en-US" altLang="en-US" sz="4800" dirty="0">
              <a:latin typeface="Century Gothic" pitchFamily="34" charset="0"/>
            </a:endParaRPr>
          </a:p>
          <a:p>
            <a:endParaRPr lang="en-US" altLang="en-US" sz="4800" dirty="0">
              <a:latin typeface="Century Gothic" pitchFamily="34" charset="0"/>
            </a:endParaRPr>
          </a:p>
          <a:p>
            <a:endParaRPr lang="en-US" altLang="en-US" sz="4800" dirty="0">
              <a:latin typeface="Century Gothic" pitchFamily="34" charset="0"/>
            </a:endParaRPr>
          </a:p>
          <a:p>
            <a:endParaRPr lang="en-GB" altLang="en-US" sz="4400" dirty="0">
              <a:latin typeface="Century Gothic" pitchFamily="34" charset="0"/>
            </a:endParaRPr>
          </a:p>
          <a:p>
            <a:r>
              <a:rPr lang="en-GB" altLang="en-US" sz="4800" dirty="0">
                <a:latin typeface="Century Gothic" pitchFamily="34" charset="0"/>
              </a:rPr>
              <a:t>C</a:t>
            </a:r>
            <a:r>
              <a:rPr lang="en-GB" altLang="en-US" sz="4800" dirty="0">
                <a:solidFill>
                  <a:srgbClr val="FF0000"/>
                </a:solidFill>
                <a:latin typeface="Century Gothic" pitchFamily="34" charset="0"/>
              </a:rPr>
              <a:t>a</a:t>
            </a:r>
            <a:r>
              <a:rPr lang="en-GB" altLang="en-US" sz="4800" dirty="0">
                <a:latin typeface="Century Gothic" pitchFamily="34" charset="0"/>
              </a:rPr>
              <a:t>k</a:t>
            </a:r>
            <a:r>
              <a:rPr lang="en-GB" altLang="en-US" sz="4800" dirty="0">
                <a:solidFill>
                  <a:srgbClr val="FF0000"/>
                </a:solidFill>
                <a:latin typeface="Century Gothic" pitchFamily="34" charset="0"/>
              </a:rPr>
              <a:t>e</a:t>
            </a:r>
          </a:p>
          <a:p>
            <a:endParaRPr lang="en-GB" altLang="en-US" sz="2400" dirty="0">
              <a:solidFill>
                <a:srgbClr val="FF0000"/>
              </a:solidFill>
              <a:latin typeface="Century Gothic" pitchFamily="34" charset="0"/>
            </a:endParaRPr>
          </a:p>
          <a:p>
            <a:r>
              <a:rPr lang="en-GB" altLang="en-US" sz="4800" dirty="0">
                <a:latin typeface="Century Gothic" pitchFamily="34" charset="0"/>
              </a:rPr>
              <a:t>Sh</a:t>
            </a:r>
            <a:r>
              <a:rPr lang="en-GB" altLang="en-US" sz="4800" dirty="0">
                <a:solidFill>
                  <a:srgbClr val="FF0000"/>
                </a:solidFill>
                <a:latin typeface="Century Gothic" pitchFamily="34" charset="0"/>
              </a:rPr>
              <a:t>a</a:t>
            </a:r>
            <a:r>
              <a:rPr lang="en-GB" altLang="en-US" sz="4800" dirty="0">
                <a:latin typeface="Century Gothic" pitchFamily="34" charset="0"/>
              </a:rPr>
              <a:t>p</a:t>
            </a:r>
            <a:r>
              <a:rPr lang="en-GB" altLang="en-US" sz="4800" dirty="0">
                <a:solidFill>
                  <a:srgbClr val="FF0000"/>
                </a:solidFill>
                <a:latin typeface="Century Gothic" pitchFamily="34" charset="0"/>
              </a:rPr>
              <a:t>e </a:t>
            </a:r>
          </a:p>
          <a:p>
            <a:endParaRPr lang="en-GB" altLang="en-US" sz="4800" dirty="0">
              <a:latin typeface="Century Gothic" pitchFamily="34" charset="0"/>
            </a:endParaRPr>
          </a:p>
          <a:p>
            <a:r>
              <a:rPr lang="en-GB" altLang="en-US" sz="4800" dirty="0">
                <a:latin typeface="Century Gothic" pitchFamily="34" charset="0"/>
              </a:rPr>
              <a:t> </a:t>
            </a:r>
          </a:p>
        </p:txBody>
      </p:sp>
    </p:spTree>
    <p:extLst>
      <p:ext uri="{BB962C8B-B14F-4D97-AF65-F5344CB8AC3E}">
        <p14:creationId xmlns:p14="http://schemas.microsoft.com/office/powerpoint/2010/main" val="366801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4359473"/>
          </a:xfrm>
        </p:spPr>
        <p:txBody>
          <a:bodyPr>
            <a:normAutofit/>
          </a:bodyPr>
          <a:lstStyle/>
          <a:p>
            <a:pPr algn="ctr"/>
            <a:r>
              <a:rPr lang="en-GB" dirty="0"/>
              <a:t> </a:t>
            </a:r>
            <a:br>
              <a:rPr lang="en-GB" dirty="0"/>
            </a:br>
            <a:br>
              <a:rPr lang="en-GB" dirty="0"/>
            </a:br>
            <a:br>
              <a:rPr lang="en-GB" dirty="0"/>
            </a:b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4" name="Rectangle 3"/>
          <p:cNvSpPr/>
          <p:nvPr/>
        </p:nvSpPr>
        <p:spPr>
          <a:xfrm>
            <a:off x="502832" y="332656"/>
            <a:ext cx="7488832" cy="6863417"/>
          </a:xfrm>
          <a:prstGeom prst="rect">
            <a:avLst/>
          </a:prstGeom>
        </p:spPr>
        <p:txBody>
          <a:bodyPr wrap="square">
            <a:spAutoFit/>
          </a:bodyPr>
          <a:lstStyle/>
          <a:p>
            <a:r>
              <a:rPr lang="en-GB" altLang="en-US" sz="4800" dirty="0">
                <a:latin typeface="Century Gothic" pitchFamily="34" charset="0"/>
              </a:rPr>
              <a:t>Same letters, different </a:t>
            </a:r>
          </a:p>
          <a:p>
            <a:r>
              <a:rPr lang="en-GB" altLang="en-US" sz="4800" dirty="0">
                <a:solidFill>
                  <a:srgbClr val="FF0000"/>
                </a:solidFill>
                <a:latin typeface="Century Gothic" pitchFamily="34" charset="0"/>
              </a:rPr>
              <a:t>sounds!</a:t>
            </a:r>
          </a:p>
          <a:p>
            <a:endParaRPr lang="en-GB" altLang="en-US" sz="4800" dirty="0">
              <a:solidFill>
                <a:srgbClr val="FF0000"/>
              </a:solidFill>
              <a:latin typeface="Century Gothic" pitchFamily="34" charset="0"/>
            </a:endParaRPr>
          </a:p>
          <a:p>
            <a:pPr algn="ctr"/>
            <a:r>
              <a:rPr lang="en-GB" altLang="en-US" sz="4800" dirty="0"/>
              <a:t>m</a:t>
            </a:r>
            <a:r>
              <a:rPr lang="en-GB" altLang="en-US" sz="4800" dirty="0">
                <a:solidFill>
                  <a:srgbClr val="FF0000"/>
                </a:solidFill>
              </a:rPr>
              <a:t>ea</a:t>
            </a:r>
            <a:r>
              <a:rPr lang="en-GB" altLang="en-US" sz="4800" dirty="0"/>
              <a:t>n</a:t>
            </a:r>
          </a:p>
          <a:p>
            <a:pPr algn="ctr"/>
            <a:endParaRPr lang="en-GB" altLang="en-US" sz="2800" dirty="0"/>
          </a:p>
          <a:p>
            <a:pPr algn="ctr"/>
            <a:r>
              <a:rPr lang="en-GB" altLang="en-US" sz="4800" dirty="0"/>
              <a:t>br</a:t>
            </a:r>
            <a:r>
              <a:rPr lang="en-GB" altLang="en-US" sz="4800" dirty="0">
                <a:solidFill>
                  <a:srgbClr val="FF0000"/>
                </a:solidFill>
              </a:rPr>
              <a:t>ea</a:t>
            </a:r>
            <a:r>
              <a:rPr lang="en-GB" altLang="en-US" sz="4800" dirty="0"/>
              <a:t>d</a:t>
            </a:r>
          </a:p>
          <a:p>
            <a:pPr algn="ctr"/>
            <a:endParaRPr lang="en-GB" altLang="en-US" sz="2800" dirty="0"/>
          </a:p>
          <a:p>
            <a:r>
              <a:rPr lang="en-GB" altLang="en-US" sz="4800" dirty="0">
                <a:solidFill>
                  <a:srgbClr val="FF0000"/>
                </a:solidFill>
                <a:latin typeface="Century Gothic" pitchFamily="34" charset="0"/>
              </a:rPr>
              <a:t> </a:t>
            </a:r>
          </a:p>
          <a:p>
            <a:endParaRPr lang="en-GB" altLang="en-US" sz="4800" dirty="0">
              <a:latin typeface="Century Gothic" pitchFamily="34" charset="0"/>
            </a:endParaRPr>
          </a:p>
          <a:p>
            <a:r>
              <a:rPr lang="en-GB" altLang="en-US" sz="4800" dirty="0">
                <a:latin typeface="Century Gothic" pitchFamily="34" charset="0"/>
              </a:rPr>
              <a:t> </a:t>
            </a:r>
          </a:p>
        </p:txBody>
      </p:sp>
    </p:spTree>
    <p:extLst>
      <p:ext uri="{BB962C8B-B14F-4D97-AF65-F5344CB8AC3E}">
        <p14:creationId xmlns:p14="http://schemas.microsoft.com/office/powerpoint/2010/main" val="195432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4359473"/>
          </a:xfrm>
        </p:spPr>
        <p:txBody>
          <a:bodyPr>
            <a:normAutofit/>
          </a:bodyPr>
          <a:lstStyle/>
          <a:p>
            <a:pPr algn="ctr"/>
            <a:r>
              <a:rPr lang="en-GB" dirty="0"/>
              <a:t> </a:t>
            </a:r>
            <a:br>
              <a:rPr lang="en-GB" dirty="0"/>
            </a:br>
            <a:br>
              <a:rPr lang="en-GB" dirty="0"/>
            </a:br>
            <a:br>
              <a:rPr lang="en-GB" dirty="0"/>
            </a:b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4" name="Rectangle 3"/>
          <p:cNvSpPr/>
          <p:nvPr/>
        </p:nvSpPr>
        <p:spPr>
          <a:xfrm>
            <a:off x="522264" y="0"/>
            <a:ext cx="7488832" cy="7725192"/>
          </a:xfrm>
          <a:prstGeom prst="rect">
            <a:avLst/>
          </a:prstGeom>
        </p:spPr>
        <p:txBody>
          <a:bodyPr wrap="square">
            <a:spAutoFit/>
          </a:bodyPr>
          <a:lstStyle/>
          <a:p>
            <a:r>
              <a:rPr lang="en-GB" altLang="en-US" sz="4800" dirty="0">
                <a:latin typeface="Century Gothic" pitchFamily="34" charset="0"/>
              </a:rPr>
              <a:t>Same sounds, different </a:t>
            </a:r>
          </a:p>
          <a:p>
            <a:r>
              <a:rPr lang="en-GB" altLang="en-US" sz="4800" dirty="0">
                <a:solidFill>
                  <a:srgbClr val="FF0000"/>
                </a:solidFill>
                <a:latin typeface="Century Gothic" pitchFamily="34" charset="0"/>
              </a:rPr>
              <a:t>letters!</a:t>
            </a:r>
          </a:p>
          <a:p>
            <a:endParaRPr lang="en-GB" altLang="en-US" sz="4800" dirty="0">
              <a:solidFill>
                <a:srgbClr val="FF0000"/>
              </a:solidFill>
              <a:latin typeface="Century Gothic" pitchFamily="34" charset="0"/>
            </a:endParaRPr>
          </a:p>
          <a:p>
            <a:pPr algn="ctr"/>
            <a:r>
              <a:rPr lang="en-GB" altLang="en-US" sz="4400" dirty="0"/>
              <a:t>m</a:t>
            </a:r>
            <a:r>
              <a:rPr lang="en-GB" altLang="en-US" sz="4400" dirty="0">
                <a:solidFill>
                  <a:srgbClr val="FF0000"/>
                </a:solidFill>
              </a:rPr>
              <a:t>ay</a:t>
            </a:r>
          </a:p>
          <a:p>
            <a:pPr algn="ctr"/>
            <a:endParaRPr lang="en-GB" altLang="en-US" sz="2400" dirty="0"/>
          </a:p>
          <a:p>
            <a:pPr algn="ctr"/>
            <a:r>
              <a:rPr lang="en-GB" altLang="en-US" sz="4400" dirty="0"/>
              <a:t>m</a:t>
            </a:r>
            <a:r>
              <a:rPr lang="en-GB" altLang="en-US" sz="4400" dirty="0">
                <a:solidFill>
                  <a:srgbClr val="FF0000"/>
                </a:solidFill>
              </a:rPr>
              <a:t>a</a:t>
            </a:r>
            <a:r>
              <a:rPr lang="en-GB" altLang="en-US" sz="4400" dirty="0"/>
              <a:t>k</a:t>
            </a:r>
            <a:r>
              <a:rPr lang="en-GB" altLang="en-US" sz="4400" dirty="0">
                <a:solidFill>
                  <a:srgbClr val="FF0000"/>
                </a:solidFill>
              </a:rPr>
              <a:t>e</a:t>
            </a:r>
          </a:p>
          <a:p>
            <a:pPr algn="ctr"/>
            <a:endParaRPr lang="en-GB" altLang="en-US" sz="2400" dirty="0"/>
          </a:p>
          <a:p>
            <a:pPr algn="ctr"/>
            <a:r>
              <a:rPr lang="en-GB" altLang="en-US" sz="4400" dirty="0"/>
              <a:t>p</a:t>
            </a:r>
            <a:r>
              <a:rPr lang="en-GB" altLang="en-US" sz="4400" dirty="0">
                <a:solidFill>
                  <a:srgbClr val="FF0000"/>
                </a:solidFill>
              </a:rPr>
              <a:t>ai</a:t>
            </a:r>
            <a:r>
              <a:rPr lang="en-GB" altLang="en-US" sz="4400" dirty="0"/>
              <a:t>n</a:t>
            </a:r>
          </a:p>
          <a:p>
            <a:pPr algn="ctr"/>
            <a:endParaRPr lang="en-GB" altLang="en-US" sz="2800" dirty="0"/>
          </a:p>
          <a:p>
            <a:r>
              <a:rPr lang="en-GB" altLang="en-US" sz="4800" dirty="0">
                <a:solidFill>
                  <a:srgbClr val="FF0000"/>
                </a:solidFill>
                <a:latin typeface="Century Gothic" pitchFamily="34" charset="0"/>
              </a:rPr>
              <a:t> </a:t>
            </a:r>
          </a:p>
          <a:p>
            <a:endParaRPr lang="en-GB" altLang="en-US" sz="4800" dirty="0">
              <a:latin typeface="Century Gothic" pitchFamily="34" charset="0"/>
            </a:endParaRPr>
          </a:p>
          <a:p>
            <a:r>
              <a:rPr lang="en-GB" altLang="en-US" sz="4800" dirty="0">
                <a:latin typeface="Century Gothic" pitchFamily="34" charset="0"/>
              </a:rPr>
              <a:t> </a:t>
            </a:r>
          </a:p>
        </p:txBody>
      </p:sp>
    </p:spTree>
    <p:extLst>
      <p:ext uri="{BB962C8B-B14F-4D97-AF65-F5344CB8AC3E}">
        <p14:creationId xmlns:p14="http://schemas.microsoft.com/office/powerpoint/2010/main" val="102959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8" name="Rectangle 7">
            <a:extLst>
              <a:ext uri="{FF2B5EF4-FFF2-40B4-BE49-F238E27FC236}">
                <a16:creationId xmlns:a16="http://schemas.microsoft.com/office/drawing/2014/main" id="{D7758D64-EB8D-4435-AFAA-ABCF3B1C5257}"/>
              </a:ext>
            </a:extLst>
          </p:cNvPr>
          <p:cNvSpPr/>
          <p:nvPr/>
        </p:nvSpPr>
        <p:spPr>
          <a:xfrm>
            <a:off x="-142875" y="1355941"/>
            <a:ext cx="65085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Wednesday 30</a:t>
            </a:r>
            <a:r>
              <a:rPr lang="en-US" sz="1500" baseline="30000" dirty="0">
                <a:ln w="0"/>
                <a:solidFill>
                  <a:srgbClr val="4472C4"/>
                </a:solidFill>
                <a:effectLst>
                  <a:outerShdw blurRad="38100" dist="25400" dir="5400000" algn="ctr" rotWithShape="0">
                    <a:srgbClr val="6E747A">
                      <a:alpha val="43000"/>
                    </a:srgbClr>
                  </a:outerShdw>
                </a:effectLst>
                <a:latin typeface="Calibri" panose="020F0502020204030204"/>
              </a:rPr>
              <a:t>th</a:t>
            </a:r>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  March 2022</a:t>
            </a:r>
          </a:p>
        </p:txBody>
      </p:sp>
      <p:sp>
        <p:nvSpPr>
          <p:cNvPr id="9" name="Rectangle 8">
            <a:extLst>
              <a:ext uri="{FF2B5EF4-FFF2-40B4-BE49-F238E27FC236}">
                <a16:creationId xmlns:a16="http://schemas.microsoft.com/office/drawing/2014/main" id="{B8AF03AC-4B6A-403A-8DA1-3DDD6D25B986}"/>
              </a:ext>
            </a:extLst>
          </p:cNvPr>
          <p:cNvSpPr/>
          <p:nvPr/>
        </p:nvSpPr>
        <p:spPr>
          <a:xfrm>
            <a:off x="1156651" y="1934675"/>
            <a:ext cx="6644324" cy="5932393"/>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How can you help at home?  Third stage – books</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Children will then move onto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books, which contain the sounds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they know.  This helps them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become fluent and confident</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readers so that they can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understand the texts they are</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reading.  Children will have books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at home for longer periods to</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Ensure they are confident </a:t>
            </a:r>
          </a:p>
          <a:p>
            <a:pPr algn="r" defTabSz="685800"/>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storytellers until they move on.   </a:t>
            </a:r>
          </a:p>
          <a:p>
            <a:pPr algn="ctr" defTabSz="685800"/>
            <a:endParaRPr lang="en-US" sz="21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1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pic>
        <p:nvPicPr>
          <p:cNvPr id="10" name="Picture 9">
            <a:extLst>
              <a:ext uri="{FF2B5EF4-FFF2-40B4-BE49-F238E27FC236}">
                <a16:creationId xmlns:a16="http://schemas.microsoft.com/office/drawing/2014/main" id="{FC2A65C3-E90B-441B-A761-783B845BFE8B}"/>
              </a:ext>
            </a:extLst>
          </p:cNvPr>
          <p:cNvPicPr>
            <a:picLocks noChangeAspect="1"/>
          </p:cNvPicPr>
          <p:nvPr/>
        </p:nvPicPr>
        <p:blipFill>
          <a:blip r:embed="rId4"/>
          <a:stretch>
            <a:fillRect/>
          </a:stretch>
        </p:blipFill>
        <p:spPr>
          <a:xfrm>
            <a:off x="460772" y="2587409"/>
            <a:ext cx="3436144" cy="2914650"/>
          </a:xfrm>
          <a:prstGeom prst="rect">
            <a:avLst/>
          </a:prstGeom>
        </p:spPr>
      </p:pic>
    </p:spTree>
    <p:extLst>
      <p:ext uri="{BB962C8B-B14F-4D97-AF65-F5344CB8AC3E}">
        <p14:creationId xmlns:p14="http://schemas.microsoft.com/office/powerpoint/2010/main" val="410665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1156651" y="1934676"/>
            <a:ext cx="6644324" cy="2700739"/>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Phonics Screening Check </a:t>
            </a:r>
            <a:r>
              <a:rPr lang="en-US" sz="2100" dirty="0">
                <a:ln w="0"/>
                <a:solidFill>
                  <a:srgbClr val="4472C4"/>
                </a:solidFill>
                <a:effectLst>
                  <a:outerShdw blurRad="38100" dist="25400" dir="5400000" algn="ctr" rotWithShape="0">
                    <a:srgbClr val="6E747A">
                      <a:alpha val="43000"/>
                    </a:srgbClr>
                  </a:outerShdw>
                </a:effectLst>
                <a:latin typeface="Calibri" panose="020F0502020204030204"/>
              </a:rPr>
              <a:t>   </a:t>
            </a:r>
          </a:p>
          <a:p>
            <a:pPr algn="ctr" defTabSz="685800"/>
            <a:endParaRPr lang="en-US" sz="21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1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pic>
        <p:nvPicPr>
          <p:cNvPr id="2" name="Picture 1">
            <a:hlinkClick r:id="rId4"/>
            <a:extLst>
              <a:ext uri="{FF2B5EF4-FFF2-40B4-BE49-F238E27FC236}">
                <a16:creationId xmlns:a16="http://schemas.microsoft.com/office/drawing/2014/main" id="{E8459621-EBFF-472F-AE6F-67EB50214AC6}"/>
              </a:ext>
            </a:extLst>
          </p:cNvPr>
          <p:cNvPicPr>
            <a:picLocks noChangeAspect="1"/>
          </p:cNvPicPr>
          <p:nvPr/>
        </p:nvPicPr>
        <p:blipFill>
          <a:blip r:embed="rId5"/>
          <a:stretch>
            <a:fillRect/>
          </a:stretch>
        </p:blipFill>
        <p:spPr>
          <a:xfrm>
            <a:off x="2135981" y="2603161"/>
            <a:ext cx="4929188" cy="2931165"/>
          </a:xfrm>
          <a:prstGeom prst="rect">
            <a:avLst/>
          </a:prstGeom>
        </p:spPr>
      </p:pic>
    </p:spTree>
    <p:extLst>
      <p:ext uri="{BB962C8B-B14F-4D97-AF65-F5344CB8AC3E}">
        <p14:creationId xmlns:p14="http://schemas.microsoft.com/office/powerpoint/2010/main" val="165499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1470025"/>
          </a:xfrm>
        </p:spPr>
        <p:txBody>
          <a:bodyPr/>
          <a:lstStyle/>
          <a:p>
            <a:pPr algn="ctr"/>
            <a:r>
              <a:rPr lang="en-GB" dirty="0"/>
              <a:t>Phonics </a:t>
            </a:r>
          </a:p>
        </p:txBody>
      </p:sp>
      <p:sp>
        <p:nvSpPr>
          <p:cNvPr id="3" name="Rectangle 2"/>
          <p:cNvSpPr/>
          <p:nvPr/>
        </p:nvSpPr>
        <p:spPr>
          <a:xfrm>
            <a:off x="390041" y="1268760"/>
            <a:ext cx="6624736" cy="3816429"/>
          </a:xfrm>
          <a:prstGeom prst="rect">
            <a:avLst/>
          </a:prstGeom>
        </p:spPr>
        <p:txBody>
          <a:bodyPr wrap="square">
            <a:spAutoFit/>
          </a:bodyPr>
          <a:lstStyle/>
          <a:p>
            <a:endParaRPr lang="en-GB" dirty="0"/>
          </a:p>
          <a:p>
            <a:r>
              <a:rPr lang="en-GB" sz="2800" dirty="0"/>
              <a:t>Tests children's ability to decode (sound out words.) </a:t>
            </a:r>
          </a:p>
          <a:p>
            <a:endParaRPr lang="en-GB" sz="2800" dirty="0"/>
          </a:p>
          <a:p>
            <a:r>
              <a:rPr lang="en-GB" sz="2800" dirty="0"/>
              <a:t>Twenty real words and twenty nonsense words </a:t>
            </a:r>
          </a:p>
          <a:p>
            <a:endParaRPr lang="en-GB" sz="2800" dirty="0"/>
          </a:p>
          <a:p>
            <a:r>
              <a:rPr lang="en-US" sz="2800" dirty="0"/>
              <a:t>The nonsense words will be clearly marked with a picture of an alien. </a:t>
            </a:r>
            <a:endParaRPr lang="en-GB" altLang="en-US" sz="2800"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706" y="4221088"/>
            <a:ext cx="346233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93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4359473"/>
          </a:xfrm>
        </p:spPr>
        <p:txBody>
          <a:bodyPr>
            <a:normAutofit/>
          </a:bodyPr>
          <a:lstStyle/>
          <a:p>
            <a:pPr algn="ctr"/>
            <a:r>
              <a:rPr lang="en-GB" dirty="0"/>
              <a:t> </a:t>
            </a:r>
            <a:br>
              <a:rPr lang="en-GB" dirty="0"/>
            </a:br>
            <a:br>
              <a:rPr lang="en-GB" dirty="0"/>
            </a:br>
            <a:br>
              <a:rPr lang="en-GB" dirty="0"/>
            </a:b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4" name="Rectangle 3"/>
          <p:cNvSpPr/>
          <p:nvPr/>
        </p:nvSpPr>
        <p:spPr>
          <a:xfrm>
            <a:off x="202360" y="29768"/>
            <a:ext cx="7488832" cy="9448740"/>
          </a:xfrm>
          <a:prstGeom prst="rect">
            <a:avLst/>
          </a:prstGeom>
        </p:spPr>
        <p:txBody>
          <a:bodyPr wrap="square">
            <a:spAutoFit/>
          </a:bodyPr>
          <a:lstStyle/>
          <a:p>
            <a:pPr algn="ctr"/>
            <a:r>
              <a:rPr lang="en-GB" altLang="en-US" sz="4000" dirty="0">
                <a:solidFill>
                  <a:srgbClr val="FFC000"/>
                </a:solidFill>
              </a:rPr>
              <a:t>Websites</a:t>
            </a:r>
            <a:r>
              <a:rPr lang="en-GB" altLang="en-US" sz="4000" dirty="0"/>
              <a:t> </a:t>
            </a:r>
          </a:p>
          <a:p>
            <a:pPr algn="ctr"/>
            <a:endParaRPr lang="en-GB" altLang="en-US" sz="4000" dirty="0"/>
          </a:p>
          <a:p>
            <a:r>
              <a:rPr lang="en-US" altLang="en-US" sz="4800" dirty="0">
                <a:solidFill>
                  <a:srgbClr val="FF0000"/>
                </a:solidFill>
                <a:latin typeface="Century Gothic" pitchFamily="34" charset="0"/>
              </a:rPr>
              <a:t>Ruth </a:t>
            </a:r>
            <a:r>
              <a:rPr lang="en-US" altLang="en-US" sz="4800" dirty="0" err="1">
                <a:solidFill>
                  <a:srgbClr val="FF0000"/>
                </a:solidFill>
                <a:latin typeface="Century Gothic" pitchFamily="34" charset="0"/>
              </a:rPr>
              <a:t>Miskin</a:t>
            </a:r>
            <a:r>
              <a:rPr lang="en-US" altLang="en-US" sz="4800" dirty="0">
                <a:solidFill>
                  <a:srgbClr val="FF0000"/>
                </a:solidFill>
                <a:latin typeface="Century Gothic" pitchFamily="34" charset="0"/>
              </a:rPr>
              <a:t> Website </a:t>
            </a:r>
          </a:p>
          <a:p>
            <a:r>
              <a:rPr lang="en-US" altLang="en-US" sz="4800" dirty="0">
                <a:solidFill>
                  <a:srgbClr val="FF0000"/>
                </a:solidFill>
                <a:latin typeface="Century Gothic" pitchFamily="34" charset="0"/>
                <a:hlinkClick r:id="rId4"/>
              </a:rPr>
              <a:t>https://www.ruthmiskin.com/parents/</a:t>
            </a:r>
            <a:endParaRPr lang="en-US" altLang="en-US" sz="4800" dirty="0">
              <a:solidFill>
                <a:srgbClr val="FF0000"/>
              </a:solidFill>
              <a:latin typeface="Century Gothic" pitchFamily="34" charset="0"/>
            </a:endParaRPr>
          </a:p>
          <a:p>
            <a:endParaRPr lang="en-US" altLang="en-US" sz="4800" dirty="0">
              <a:solidFill>
                <a:srgbClr val="FF0000"/>
              </a:solidFill>
              <a:latin typeface="Century Gothic" pitchFamily="34" charset="0"/>
            </a:endParaRPr>
          </a:p>
          <a:p>
            <a:r>
              <a:rPr lang="en-US" altLang="en-US" sz="4800" dirty="0">
                <a:solidFill>
                  <a:srgbClr val="FF0000"/>
                </a:solidFill>
                <a:latin typeface="Century Gothic" pitchFamily="34" charset="0"/>
                <a:hlinkClick r:id="rId5"/>
              </a:rPr>
              <a:t>https://www.phonicsplay.co.uk/</a:t>
            </a:r>
            <a:endParaRPr lang="en-US" altLang="en-US" sz="4800" dirty="0">
              <a:solidFill>
                <a:srgbClr val="FF0000"/>
              </a:solidFill>
              <a:latin typeface="Century Gothic" pitchFamily="34" charset="0"/>
            </a:endParaRPr>
          </a:p>
          <a:p>
            <a:endParaRPr lang="en-US" altLang="en-US" sz="4800" dirty="0">
              <a:solidFill>
                <a:srgbClr val="FF0000"/>
              </a:solidFill>
              <a:latin typeface="Century Gothic" pitchFamily="34" charset="0"/>
            </a:endParaRPr>
          </a:p>
          <a:p>
            <a:endParaRPr lang="en-US" altLang="en-US" sz="4800" dirty="0">
              <a:solidFill>
                <a:srgbClr val="FF0000"/>
              </a:solidFill>
              <a:latin typeface="Century Gothic" pitchFamily="34" charset="0"/>
            </a:endParaRPr>
          </a:p>
          <a:p>
            <a:endParaRPr lang="en-GB" altLang="en-US" sz="4800" dirty="0">
              <a:solidFill>
                <a:srgbClr val="FF0000"/>
              </a:solidFill>
              <a:latin typeface="Century Gothic" pitchFamily="34" charset="0"/>
            </a:endParaRPr>
          </a:p>
          <a:p>
            <a:endParaRPr lang="en-GB" altLang="en-US" sz="4800" dirty="0">
              <a:latin typeface="Century Gothic" pitchFamily="34" charset="0"/>
            </a:endParaRPr>
          </a:p>
          <a:p>
            <a:r>
              <a:rPr lang="en-GB" altLang="en-US" sz="4800" dirty="0">
                <a:latin typeface="Century Gothic" pitchFamily="34" charset="0"/>
              </a:rPr>
              <a:t> </a:t>
            </a:r>
          </a:p>
        </p:txBody>
      </p:sp>
    </p:spTree>
    <p:extLst>
      <p:ext uri="{BB962C8B-B14F-4D97-AF65-F5344CB8AC3E}">
        <p14:creationId xmlns:p14="http://schemas.microsoft.com/office/powerpoint/2010/main" val="2405535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631"/>
            <a:ext cx="8348464" cy="1470025"/>
          </a:xfrm>
        </p:spPr>
        <p:txBody>
          <a:bodyPr>
            <a:normAutofit/>
          </a:bodyPr>
          <a:lstStyle/>
          <a:p>
            <a:pPr algn="l"/>
            <a:r>
              <a:rPr lang="en-GB" sz="4800" dirty="0"/>
              <a:t>     Spellings – </a:t>
            </a:r>
            <a:r>
              <a:rPr lang="en-GB" sz="4800" dirty="0">
                <a:solidFill>
                  <a:srgbClr val="FF0000"/>
                </a:solidFill>
              </a:rPr>
              <a:t>Red words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6" name="Rectangle 5"/>
          <p:cNvSpPr/>
          <p:nvPr/>
        </p:nvSpPr>
        <p:spPr>
          <a:xfrm>
            <a:off x="1403648" y="1628800"/>
            <a:ext cx="7416824" cy="3970318"/>
          </a:xfrm>
          <a:prstGeom prst="rect">
            <a:avLst/>
          </a:prstGeom>
        </p:spPr>
        <p:txBody>
          <a:bodyPr wrap="square">
            <a:spAutoFit/>
          </a:bodyPr>
          <a:lstStyle/>
          <a:p>
            <a:pPr algn="ctr"/>
            <a:endParaRPr lang="en-GB" altLang="en-US" sz="2800" dirty="0"/>
          </a:p>
          <a:p>
            <a:pPr algn="ctr"/>
            <a:r>
              <a:rPr lang="en-GB" altLang="en-US" sz="2800" dirty="0"/>
              <a:t>Hide a word</a:t>
            </a:r>
          </a:p>
          <a:p>
            <a:pPr algn="ctr"/>
            <a:endParaRPr lang="en-GB" altLang="en-US" sz="2800" dirty="0"/>
          </a:p>
          <a:p>
            <a:pPr algn="ctr"/>
            <a:r>
              <a:rPr lang="en-GB" altLang="en-US" sz="2800" dirty="0"/>
              <a:t>Cut it up and stick it back together</a:t>
            </a:r>
          </a:p>
          <a:p>
            <a:pPr algn="ctr"/>
            <a:endParaRPr lang="en-GB" altLang="en-US" sz="2800" dirty="0"/>
          </a:p>
          <a:p>
            <a:pPr algn="ctr"/>
            <a:r>
              <a:rPr lang="en-GB" altLang="en-US" sz="2800" dirty="0"/>
              <a:t>Write with a stick in mud , in imaginary pen,  with bath crayons  or big chalks, on someone's back? </a:t>
            </a:r>
          </a:p>
          <a:p>
            <a:pPr algn="ctr"/>
            <a:endParaRPr lang="en-GB" altLang="en-US" sz="2800" dirty="0"/>
          </a:p>
          <a:p>
            <a:pPr algn="ctr"/>
            <a:r>
              <a:rPr lang="en-GB" altLang="en-US" sz="2800" dirty="0"/>
              <a:t>Anyway that you can think of! </a:t>
            </a:r>
          </a:p>
        </p:txBody>
      </p:sp>
    </p:spTree>
    <p:extLst>
      <p:ext uri="{BB962C8B-B14F-4D97-AF65-F5344CB8AC3E}">
        <p14:creationId xmlns:p14="http://schemas.microsoft.com/office/powerpoint/2010/main" val="149399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440668"/>
            <a:ext cx="3888432" cy="720080"/>
          </a:xfrm>
        </p:spPr>
        <p:txBody>
          <a:bodyPr>
            <a:noAutofit/>
          </a:bodyPr>
          <a:lstStyle/>
          <a:p>
            <a:r>
              <a:rPr lang="en-GB" sz="4400" dirty="0"/>
              <a:t>Year one   </a:t>
            </a:r>
          </a:p>
        </p:txBody>
      </p:sp>
      <p:sp>
        <p:nvSpPr>
          <p:cNvPr id="5" name="Title 1"/>
          <p:cNvSpPr txBox="1">
            <a:spLocks/>
          </p:cNvSpPr>
          <p:nvPr/>
        </p:nvSpPr>
        <p:spPr>
          <a:xfrm>
            <a:off x="611560" y="1484784"/>
            <a:ext cx="8134672" cy="72008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marL="685800" indent="-685800">
              <a:buFont typeface="Arial" pitchFamily="34" charset="0"/>
              <a:buChar char="•"/>
            </a:pPr>
            <a:r>
              <a:rPr lang="en-GB" sz="4400" dirty="0"/>
              <a:t>Phonics</a:t>
            </a:r>
          </a:p>
          <a:p>
            <a:pPr marL="685800" indent="-685800">
              <a:buFont typeface="Arial" pitchFamily="34" charset="0"/>
              <a:buChar char="•"/>
            </a:pPr>
            <a:r>
              <a:rPr lang="en-GB" sz="4400" dirty="0"/>
              <a:t>writing </a:t>
            </a:r>
          </a:p>
        </p:txBody>
      </p:sp>
      <p:sp>
        <p:nvSpPr>
          <p:cNvPr id="6" name="Title 1"/>
          <p:cNvSpPr txBox="1">
            <a:spLocks/>
          </p:cNvSpPr>
          <p:nvPr/>
        </p:nvSpPr>
        <p:spPr>
          <a:xfrm>
            <a:off x="611560" y="2987824"/>
            <a:ext cx="8134672" cy="72008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marL="685800" indent="-685800">
              <a:buFont typeface="Arial" pitchFamily="34" charset="0"/>
              <a:buChar char="•"/>
            </a:pPr>
            <a:r>
              <a:rPr lang="en-GB" dirty="0"/>
              <a:t>Spelling and handwriting</a:t>
            </a:r>
          </a:p>
        </p:txBody>
      </p:sp>
      <p:sp>
        <p:nvSpPr>
          <p:cNvPr id="7" name="Title 1"/>
          <p:cNvSpPr txBox="1">
            <a:spLocks/>
          </p:cNvSpPr>
          <p:nvPr/>
        </p:nvSpPr>
        <p:spPr>
          <a:xfrm>
            <a:off x="601280" y="3573016"/>
            <a:ext cx="8134672" cy="720080"/>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endParaRPr lang="en-GB" dirty="0"/>
          </a:p>
        </p:txBody>
      </p:sp>
      <p:pic>
        <p:nvPicPr>
          <p:cNvPr id="8" name="Picture 7"/>
          <p:cNvPicPr/>
          <p:nvPr/>
        </p:nvPicPr>
        <p:blipFill>
          <a:blip r:embed="rId3">
            <a:extLst>
              <a:ext uri="{28A0092B-C50C-407E-A947-70E740481C1C}">
                <a14:useLocalDpi xmlns:a14="http://schemas.microsoft.com/office/drawing/2010/main" val="0"/>
              </a:ext>
            </a:extLst>
          </a:blip>
          <a:srcRect b="9743"/>
          <a:stretch>
            <a:fillRect/>
          </a:stretch>
        </p:blipFill>
        <p:spPr bwMode="auto">
          <a:xfrm>
            <a:off x="7707252" y="341784"/>
            <a:ext cx="1028700" cy="1143000"/>
          </a:xfrm>
          <a:prstGeom prst="rect">
            <a:avLst/>
          </a:prstGeom>
          <a:noFill/>
        </p:spPr>
      </p:pic>
    </p:spTree>
    <p:extLst>
      <p:ext uri="{BB962C8B-B14F-4D97-AF65-F5344CB8AC3E}">
        <p14:creationId xmlns:p14="http://schemas.microsoft.com/office/powerpoint/2010/main" val="243832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837" y="-5266"/>
            <a:ext cx="7772400" cy="1470025"/>
          </a:xfrm>
        </p:spPr>
        <p:txBody>
          <a:bodyPr/>
          <a:lstStyle/>
          <a:p>
            <a:pPr algn="ctr"/>
            <a:r>
              <a:rPr lang="en-GB" dirty="0"/>
              <a:t>Handwriting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628800"/>
            <a:ext cx="93059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48" y="2900363"/>
            <a:ext cx="92583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87" y="4149080"/>
            <a:ext cx="9305926"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96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1470025"/>
          </a:xfrm>
        </p:spPr>
        <p:txBody>
          <a:bodyPr/>
          <a:lstStyle/>
          <a:p>
            <a:pPr algn="ctr"/>
            <a:r>
              <a:rPr lang="en-GB" dirty="0"/>
              <a:t>Reading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332656"/>
            <a:ext cx="1028700" cy="1143000"/>
          </a:xfrm>
          <a:prstGeom prst="rect">
            <a:avLst/>
          </a:prstGeom>
          <a:noFill/>
        </p:spPr>
      </p:pic>
      <p:sp>
        <p:nvSpPr>
          <p:cNvPr id="6" name="Rectangle 5"/>
          <p:cNvSpPr/>
          <p:nvPr/>
        </p:nvSpPr>
        <p:spPr>
          <a:xfrm>
            <a:off x="971600" y="896194"/>
            <a:ext cx="7416824" cy="2677656"/>
          </a:xfrm>
          <a:prstGeom prst="rect">
            <a:avLst/>
          </a:prstGeom>
        </p:spPr>
        <p:txBody>
          <a:bodyPr wrap="square">
            <a:spAutoFit/>
          </a:bodyPr>
          <a:lstStyle/>
          <a:p>
            <a:pPr algn="ctr"/>
            <a:endParaRPr lang="en-GB" altLang="en-US" sz="2800" dirty="0"/>
          </a:p>
          <a:p>
            <a:pPr algn="ctr"/>
            <a:r>
              <a:rPr lang="en-GB" altLang="en-US" sz="2800" dirty="0"/>
              <a:t>Four times per week </a:t>
            </a:r>
          </a:p>
          <a:p>
            <a:pPr algn="ctr"/>
            <a:endParaRPr lang="en-GB" altLang="en-US" sz="2800" dirty="0"/>
          </a:p>
          <a:p>
            <a:pPr algn="ctr"/>
            <a:r>
              <a:rPr lang="en-GB" altLang="en-US" sz="2800" dirty="0"/>
              <a:t>Please sign reading records</a:t>
            </a:r>
          </a:p>
          <a:p>
            <a:pPr algn="ctr"/>
            <a:endParaRPr lang="en-GB" altLang="en-US" sz="2800" dirty="0"/>
          </a:p>
          <a:p>
            <a:pPr algn="ctr"/>
            <a:r>
              <a:rPr lang="en-GB" altLang="en-US" sz="2800" dirty="0"/>
              <a:t>Challenge – treat </a:t>
            </a:r>
          </a:p>
        </p:txBody>
      </p:sp>
    </p:spTree>
    <p:extLst>
      <p:ext uri="{BB962C8B-B14F-4D97-AF65-F5344CB8AC3E}">
        <p14:creationId xmlns:p14="http://schemas.microsoft.com/office/powerpoint/2010/main" val="62474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631"/>
            <a:ext cx="7772400" cy="1470025"/>
          </a:xfrm>
        </p:spPr>
        <p:txBody>
          <a:bodyPr>
            <a:normAutofit/>
          </a:bodyPr>
          <a:lstStyle/>
          <a:p>
            <a:pPr algn="ctr"/>
            <a:r>
              <a:rPr lang="en-GB" dirty="0"/>
              <a:t>Reading- Comprehension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813682" y="911675"/>
            <a:ext cx="1028700" cy="1143000"/>
          </a:xfrm>
          <a:prstGeom prst="rect">
            <a:avLst/>
          </a:prstGeom>
          <a:noFill/>
        </p:spPr>
      </p:pic>
      <p:sp>
        <p:nvSpPr>
          <p:cNvPr id="6" name="Rectangle 5"/>
          <p:cNvSpPr/>
          <p:nvPr/>
        </p:nvSpPr>
        <p:spPr>
          <a:xfrm>
            <a:off x="755576" y="1191004"/>
            <a:ext cx="7416824" cy="3108543"/>
          </a:xfrm>
          <a:prstGeom prst="rect">
            <a:avLst/>
          </a:prstGeom>
        </p:spPr>
        <p:txBody>
          <a:bodyPr wrap="square">
            <a:spAutoFit/>
          </a:bodyPr>
          <a:lstStyle/>
          <a:p>
            <a:pPr algn="ctr"/>
            <a:endParaRPr lang="en-GB" altLang="en-US" sz="2800" dirty="0"/>
          </a:p>
          <a:p>
            <a:pPr algn="ctr"/>
            <a:r>
              <a:rPr lang="en-GB" altLang="en-US" sz="2800" dirty="0"/>
              <a:t>In year two the children will be tested on their understanding of what they have read.</a:t>
            </a:r>
          </a:p>
          <a:p>
            <a:pPr algn="ctr"/>
            <a:endParaRPr lang="en-GB" altLang="en-US" sz="2800" dirty="0"/>
          </a:p>
          <a:p>
            <a:pPr algn="ctr"/>
            <a:endParaRPr lang="en-GB" altLang="en-US" sz="2800" dirty="0"/>
          </a:p>
          <a:p>
            <a:pPr algn="ctr"/>
            <a:endParaRPr lang="en-GB" altLang="en-US" sz="2800" dirty="0"/>
          </a:p>
          <a:p>
            <a:pPr algn="ctr"/>
            <a:endParaRPr lang="en-GB" altLang="en-US" sz="2800" dirty="0"/>
          </a:p>
        </p:txBody>
      </p:sp>
    </p:spTree>
    <p:extLst>
      <p:ext uri="{BB962C8B-B14F-4D97-AF65-F5344CB8AC3E}">
        <p14:creationId xmlns:p14="http://schemas.microsoft.com/office/powerpoint/2010/main" val="380495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500" y="1124744"/>
            <a:ext cx="7772400" cy="1470025"/>
          </a:xfrm>
        </p:spPr>
        <p:txBody>
          <a:bodyPr>
            <a:normAutofit fontScale="90000"/>
          </a:bodyPr>
          <a:lstStyle/>
          <a:p>
            <a:pPr algn="ctr"/>
            <a:r>
              <a:rPr lang="en-GB" dirty="0"/>
              <a:t>Reading</a:t>
            </a:r>
            <a:br>
              <a:rPr lang="en-GB" dirty="0"/>
            </a:br>
            <a:br>
              <a:rPr lang="en-GB" dirty="0"/>
            </a:b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813682" y="911675"/>
            <a:ext cx="1028700" cy="1143000"/>
          </a:xfrm>
          <a:prstGeom prst="rect">
            <a:avLst/>
          </a:prstGeom>
          <a:noFill/>
        </p:spPr>
      </p:pic>
      <p:sp>
        <p:nvSpPr>
          <p:cNvPr id="7" name="Rectangle 6"/>
          <p:cNvSpPr/>
          <p:nvPr/>
        </p:nvSpPr>
        <p:spPr>
          <a:xfrm>
            <a:off x="293586" y="1510117"/>
            <a:ext cx="8748464" cy="3693319"/>
          </a:xfrm>
          <a:prstGeom prst="rect">
            <a:avLst/>
          </a:prstGeom>
        </p:spPr>
        <p:txBody>
          <a:bodyPr wrap="square">
            <a:spAutoFit/>
          </a:bodyPr>
          <a:lstStyle/>
          <a:p>
            <a:pPr algn="ctr"/>
            <a:r>
              <a:rPr lang="en-GB" altLang="en-US" sz="2600" dirty="0"/>
              <a:t>A page each</a:t>
            </a:r>
          </a:p>
          <a:p>
            <a:pPr algn="ctr"/>
            <a:endParaRPr lang="en-GB" altLang="en-US" sz="2600" dirty="0"/>
          </a:p>
          <a:p>
            <a:pPr algn="ctr"/>
            <a:r>
              <a:rPr lang="en-GB" altLang="en-US" sz="2600" dirty="0"/>
              <a:t>Where is the most exciting place you can read? </a:t>
            </a:r>
          </a:p>
          <a:p>
            <a:pPr algn="ctr"/>
            <a:r>
              <a:rPr lang="en-GB" altLang="en-US" sz="2600" dirty="0"/>
              <a:t>Under the stairs?</a:t>
            </a:r>
          </a:p>
          <a:p>
            <a:pPr algn="ctr"/>
            <a:endParaRPr lang="en-GB" altLang="en-US" sz="2600" dirty="0"/>
          </a:p>
          <a:p>
            <a:pPr algn="ctr"/>
            <a:r>
              <a:rPr lang="en-GB" altLang="en-US" sz="2600" dirty="0"/>
              <a:t>How many different people can you </a:t>
            </a:r>
          </a:p>
          <a:p>
            <a:pPr algn="ctr"/>
            <a:r>
              <a:rPr lang="en-GB" altLang="en-US" sz="2600" dirty="0"/>
              <a:t>read to in a month?</a:t>
            </a:r>
          </a:p>
          <a:p>
            <a:pPr algn="ctr"/>
            <a:endParaRPr lang="en-GB" altLang="en-US" sz="2600" dirty="0"/>
          </a:p>
          <a:p>
            <a:pPr algn="ctr"/>
            <a:endParaRPr lang="en-GB" altLang="en-US" sz="2600" dirty="0"/>
          </a:p>
        </p:txBody>
      </p:sp>
    </p:spTree>
    <p:extLst>
      <p:ext uri="{BB962C8B-B14F-4D97-AF65-F5344CB8AC3E}">
        <p14:creationId xmlns:p14="http://schemas.microsoft.com/office/powerpoint/2010/main" val="408947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7772400" cy="1470025"/>
          </a:xfrm>
        </p:spPr>
        <p:txBody>
          <a:bodyPr/>
          <a:lstStyle/>
          <a:p>
            <a:pPr algn="ctr"/>
            <a:r>
              <a:rPr lang="en-GB" dirty="0"/>
              <a:t>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812360" y="5373216"/>
            <a:ext cx="1028700" cy="1143000"/>
          </a:xfrm>
          <a:prstGeom prst="rect">
            <a:avLst/>
          </a:prstGeom>
          <a:noFill/>
        </p:spPr>
      </p:pic>
      <p:sp>
        <p:nvSpPr>
          <p:cNvPr id="7" name="Rectangle 6"/>
          <p:cNvSpPr/>
          <p:nvPr/>
        </p:nvSpPr>
        <p:spPr>
          <a:xfrm>
            <a:off x="66639" y="-171400"/>
            <a:ext cx="8748464" cy="892552"/>
          </a:xfrm>
          <a:prstGeom prst="rect">
            <a:avLst/>
          </a:prstGeom>
        </p:spPr>
        <p:txBody>
          <a:bodyPr wrap="square">
            <a:spAutoFit/>
          </a:bodyPr>
          <a:lstStyle/>
          <a:p>
            <a:pPr algn="ctr"/>
            <a:endParaRPr lang="en-GB" altLang="en-US" sz="2600" dirty="0"/>
          </a:p>
          <a:p>
            <a:pPr algn="ctr"/>
            <a:endParaRPr lang="en-GB" altLang="en-US" sz="2600" dirty="0"/>
          </a:p>
        </p:txBody>
      </p:sp>
      <p:sp>
        <p:nvSpPr>
          <p:cNvPr id="3" name="AutoShape 2" descr="Image result for mathle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txBox="1">
            <a:spLocks/>
          </p:cNvSpPr>
          <p:nvPr/>
        </p:nvSpPr>
        <p:spPr>
          <a:xfrm>
            <a:off x="331912" y="152400"/>
            <a:ext cx="7772400" cy="478876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endParaRPr lang="en-GB" dirty="0"/>
          </a:p>
          <a:p>
            <a:pPr algn="ctr"/>
            <a:r>
              <a:rPr lang="en-GB" dirty="0"/>
              <a:t>Questions </a:t>
            </a:r>
          </a:p>
          <a:p>
            <a:pPr algn="ctr"/>
            <a:endParaRPr lang="en-GB" dirty="0"/>
          </a:p>
          <a:p>
            <a:pPr algn="ctr"/>
            <a:r>
              <a:rPr lang="en-GB" dirty="0"/>
              <a:t>Comments</a:t>
            </a:r>
          </a:p>
          <a:p>
            <a:pPr algn="ctr"/>
            <a:endParaRPr lang="en-GB" dirty="0"/>
          </a:p>
          <a:p>
            <a:pPr algn="ctr"/>
            <a:r>
              <a:rPr lang="en-GB" dirty="0"/>
              <a:t>Feedback</a:t>
            </a:r>
          </a:p>
        </p:txBody>
      </p:sp>
    </p:spTree>
    <p:extLst>
      <p:ext uri="{BB962C8B-B14F-4D97-AF65-F5344CB8AC3E}">
        <p14:creationId xmlns:p14="http://schemas.microsoft.com/office/powerpoint/2010/main" val="174841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7772400" cy="1470025"/>
          </a:xfrm>
        </p:spPr>
        <p:txBody>
          <a:bodyPr/>
          <a:lstStyle/>
          <a:p>
            <a:pPr algn="ctr"/>
            <a:r>
              <a:rPr lang="en-GB" dirty="0"/>
              <a:t>  </a:t>
            </a:r>
          </a:p>
        </p:txBody>
      </p:sp>
      <p:pic>
        <p:nvPicPr>
          <p:cNvPr id="5" name="Picture 4"/>
          <p:cNvPicPr/>
          <p:nvPr/>
        </p:nvPicPr>
        <p:blipFill>
          <a:blip r:embed="rId3">
            <a:extLst>
              <a:ext uri="{28A0092B-C50C-407E-A947-70E740481C1C}">
                <a14:useLocalDpi xmlns:a14="http://schemas.microsoft.com/office/drawing/2010/main" val="0"/>
              </a:ext>
            </a:extLst>
          </a:blip>
          <a:srcRect b="9743"/>
          <a:stretch>
            <a:fillRect/>
          </a:stretch>
        </p:blipFill>
        <p:spPr bwMode="auto">
          <a:xfrm>
            <a:off x="7812360" y="5373216"/>
            <a:ext cx="1028700" cy="1143000"/>
          </a:xfrm>
          <a:prstGeom prst="rect">
            <a:avLst/>
          </a:prstGeom>
          <a:noFill/>
        </p:spPr>
      </p:pic>
      <p:sp>
        <p:nvSpPr>
          <p:cNvPr id="7" name="Rectangle 6"/>
          <p:cNvSpPr/>
          <p:nvPr/>
        </p:nvSpPr>
        <p:spPr>
          <a:xfrm>
            <a:off x="66639" y="-171400"/>
            <a:ext cx="8748464" cy="892552"/>
          </a:xfrm>
          <a:prstGeom prst="rect">
            <a:avLst/>
          </a:prstGeom>
        </p:spPr>
        <p:txBody>
          <a:bodyPr wrap="square">
            <a:spAutoFit/>
          </a:bodyPr>
          <a:lstStyle/>
          <a:p>
            <a:pPr algn="ctr"/>
            <a:endParaRPr lang="en-GB" altLang="en-US" sz="2600" dirty="0"/>
          </a:p>
          <a:p>
            <a:pPr algn="ctr"/>
            <a:endParaRPr lang="en-GB" altLang="en-US" sz="2600" dirty="0"/>
          </a:p>
        </p:txBody>
      </p:sp>
      <p:sp>
        <p:nvSpPr>
          <p:cNvPr id="3" name="AutoShape 2" descr="Image result for mathle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itle 1"/>
          <p:cNvSpPr txBox="1">
            <a:spLocks/>
          </p:cNvSpPr>
          <p:nvPr/>
        </p:nvSpPr>
        <p:spPr>
          <a:xfrm>
            <a:off x="331912" y="152400"/>
            <a:ext cx="7772400" cy="478876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endParaRPr lang="en-GB" dirty="0"/>
          </a:p>
          <a:p>
            <a:pPr algn="ctr"/>
            <a:r>
              <a:rPr lang="en-GB" dirty="0"/>
              <a:t>Thank you!!</a:t>
            </a:r>
          </a:p>
          <a:p>
            <a:pPr algn="ctr"/>
            <a:endParaRPr lang="en-GB" dirty="0"/>
          </a:p>
          <a:p>
            <a:pPr algn="ctr"/>
            <a:endParaRPr lang="en-GB" dirty="0"/>
          </a:p>
        </p:txBody>
      </p:sp>
    </p:spTree>
    <p:extLst>
      <p:ext uri="{BB962C8B-B14F-4D97-AF65-F5344CB8AC3E}">
        <p14:creationId xmlns:p14="http://schemas.microsoft.com/office/powerpoint/2010/main" val="372554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5060273" cy="2594598"/>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4157663"/>
            <a:ext cx="6508591" cy="1315745"/>
          </a:xfrm>
          <a:prstGeom prst="rect">
            <a:avLst/>
          </a:prstGeom>
          <a:noFill/>
        </p:spPr>
        <p:txBody>
          <a:bodyPr wrap="square" lIns="68580" tIns="34290" rIns="68580" bIns="34290">
            <a:spAutoFit/>
          </a:bodyPr>
          <a:lstStyle/>
          <a:p>
            <a:pPr algn="ctr" defTabSz="685800"/>
            <a:r>
              <a:rPr lang="en-US" sz="4050" dirty="0">
                <a:ln w="0"/>
                <a:solidFill>
                  <a:srgbClr val="4472C4"/>
                </a:solidFill>
                <a:effectLst>
                  <a:outerShdw blurRad="38100" dist="25400" dir="5400000" algn="ctr" rotWithShape="0">
                    <a:srgbClr val="6E747A">
                      <a:alpha val="43000"/>
                    </a:srgbClr>
                  </a:outerShdw>
                </a:effectLst>
                <a:latin typeface="Calibri" panose="020F0502020204030204"/>
              </a:rPr>
              <a:t>At Gainsborough</a:t>
            </a:r>
          </a:p>
          <a:p>
            <a:pPr algn="ctr" defTabSz="685800"/>
            <a:r>
              <a:rPr lang="en-US" sz="4050" dirty="0">
                <a:ln w="0"/>
                <a:solidFill>
                  <a:srgbClr val="4472C4"/>
                </a:solidFill>
                <a:effectLst>
                  <a:outerShdw blurRad="38100" dist="25400" dir="5400000" algn="ctr" rotWithShape="0">
                    <a:srgbClr val="6E747A">
                      <a:alpha val="43000"/>
                    </a:srgbClr>
                  </a:outerShdw>
                </a:effectLst>
                <a:latin typeface="Calibri" panose="020F0502020204030204"/>
              </a:rPr>
              <a:t>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565231" y="1055859"/>
            <a:ext cx="1243013" cy="1503644"/>
          </a:xfrm>
          <a:prstGeom prst="rect">
            <a:avLst/>
          </a:prstGeom>
        </p:spPr>
      </p:pic>
    </p:spTree>
    <p:extLst>
      <p:ext uri="{BB962C8B-B14F-4D97-AF65-F5344CB8AC3E}">
        <p14:creationId xmlns:p14="http://schemas.microsoft.com/office/powerpoint/2010/main" val="350517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1235233" y="2398907"/>
            <a:ext cx="6644324" cy="3808735"/>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Why did we choose to follow Read Write Inc. at Gainsborough?</a:t>
            </a:r>
          </a:p>
          <a:p>
            <a:pPr algn="ctr" defTabSz="685800"/>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r>
              <a:rPr lang="en-GB" sz="1500" dirty="0">
                <a:solidFill>
                  <a:srgbClr val="4472C4"/>
                </a:solidFill>
                <a:latin typeface="Calibri" panose="020F0502020204030204"/>
              </a:rPr>
              <a:t>Helps all children to learn to read fluently and at speed so they can focus on developing their skills in comprehension, vocabulary and spelling</a:t>
            </a: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Fast paced, rigorous and structured phonics lessons to help children to learn to read fast</a:t>
            </a:r>
          </a:p>
          <a:p>
            <a:pPr marL="342900" indent="-342900" defTabSz="685800">
              <a:buFont typeface="Arial" panose="020B0604020202020204" pitchFamily="34" charset="0"/>
              <a:buChar char="•"/>
            </a:pPr>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The repetition and ‘easy to remember’ rhymes, help children to remember more.</a:t>
            </a:r>
          </a:p>
          <a:p>
            <a:pPr marL="342900" indent="-342900" defTabSz="685800">
              <a:buFont typeface="Arial" panose="020B0604020202020204" pitchFamily="34" charset="0"/>
              <a:buChar char="•"/>
            </a:pPr>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Teachers have been trained by Read Write Inc leaders to ensure high quality lessons daily.</a:t>
            </a:r>
          </a:p>
          <a:p>
            <a:pPr marL="342900" indent="-342900" defTabSz="685800">
              <a:buFont typeface="Arial" panose="020B0604020202020204" pitchFamily="34" charset="0"/>
              <a:buChar char="•"/>
            </a:pP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Tree>
    <p:extLst>
      <p:ext uri="{BB962C8B-B14F-4D97-AF65-F5344CB8AC3E}">
        <p14:creationId xmlns:p14="http://schemas.microsoft.com/office/powerpoint/2010/main" val="196173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3"/>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4"/>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1156651" y="1934675"/>
            <a:ext cx="6644324" cy="1315745"/>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How do we say sounds correctly?</a:t>
            </a: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pic>
        <p:nvPicPr>
          <p:cNvPr id="3" name="Picture 2">
            <a:hlinkClick r:id="rId5"/>
            <a:extLst>
              <a:ext uri="{FF2B5EF4-FFF2-40B4-BE49-F238E27FC236}">
                <a16:creationId xmlns:a16="http://schemas.microsoft.com/office/drawing/2014/main" id="{CC496451-02E0-42C8-8190-67881AFF71BC}"/>
              </a:ext>
            </a:extLst>
          </p:cNvPr>
          <p:cNvPicPr>
            <a:picLocks noChangeAspect="1"/>
          </p:cNvPicPr>
          <p:nvPr/>
        </p:nvPicPr>
        <p:blipFill>
          <a:blip r:embed="rId6"/>
          <a:stretch>
            <a:fillRect/>
          </a:stretch>
        </p:blipFill>
        <p:spPr>
          <a:xfrm>
            <a:off x="1925239" y="2393157"/>
            <a:ext cx="5591767" cy="3224912"/>
          </a:xfrm>
          <a:prstGeom prst="rect">
            <a:avLst/>
          </a:prstGeom>
        </p:spPr>
      </p:pic>
    </p:spTree>
    <p:extLst>
      <p:ext uri="{BB962C8B-B14F-4D97-AF65-F5344CB8AC3E}">
        <p14:creationId xmlns:p14="http://schemas.microsoft.com/office/powerpoint/2010/main" val="124575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1156651" y="1934675"/>
            <a:ext cx="6644324" cy="1315745"/>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How can we remember the sounds?</a:t>
            </a: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10" name="Rectangle 9">
            <a:extLst>
              <a:ext uri="{FF2B5EF4-FFF2-40B4-BE49-F238E27FC236}">
                <a16:creationId xmlns:a16="http://schemas.microsoft.com/office/drawing/2014/main" id="{A051280F-7B08-49FF-8B31-C8579B41CF6E}"/>
              </a:ext>
            </a:extLst>
          </p:cNvPr>
          <p:cNvSpPr/>
          <p:nvPr/>
        </p:nvSpPr>
        <p:spPr>
          <a:xfrm>
            <a:off x="5581752" y="2693240"/>
            <a:ext cx="3055042" cy="2737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white"/>
                </a:solidFill>
                <a:latin typeface="Calibri" panose="020F0502020204030204"/>
              </a:rPr>
              <a:t>See hand out showing different sounds and how we remember each one.</a:t>
            </a:r>
            <a:endParaRPr lang="en-GB" sz="2700" dirty="0">
              <a:solidFill>
                <a:prstClr val="white"/>
              </a:solidFill>
              <a:latin typeface="Calibri" panose="020F0502020204030204"/>
            </a:endParaRPr>
          </a:p>
        </p:txBody>
      </p:sp>
      <p:pic>
        <p:nvPicPr>
          <p:cNvPr id="2" name="Picture 1">
            <a:extLst>
              <a:ext uri="{FF2B5EF4-FFF2-40B4-BE49-F238E27FC236}">
                <a16:creationId xmlns:a16="http://schemas.microsoft.com/office/drawing/2014/main" id="{4A6B89BA-FD1E-473C-BDA5-57B425FC8A93}"/>
              </a:ext>
            </a:extLst>
          </p:cNvPr>
          <p:cNvPicPr>
            <a:picLocks noChangeAspect="1"/>
          </p:cNvPicPr>
          <p:nvPr/>
        </p:nvPicPr>
        <p:blipFill>
          <a:blip r:embed="rId4"/>
          <a:stretch>
            <a:fillRect/>
          </a:stretch>
        </p:blipFill>
        <p:spPr>
          <a:xfrm>
            <a:off x="443896" y="2693240"/>
            <a:ext cx="4900094" cy="2667098"/>
          </a:xfrm>
          <a:prstGeom prst="rect">
            <a:avLst/>
          </a:prstGeom>
        </p:spPr>
      </p:pic>
    </p:spTree>
    <p:extLst>
      <p:ext uri="{BB962C8B-B14F-4D97-AF65-F5344CB8AC3E}">
        <p14:creationId xmlns:p14="http://schemas.microsoft.com/office/powerpoint/2010/main" val="19914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476672"/>
            <a:ext cx="1028700" cy="1143000"/>
          </a:xfrm>
          <a:prstGeom prst="rect">
            <a:avLst/>
          </a:prstGeom>
          <a:noFill/>
        </p:spPr>
      </p:pic>
      <p:pic>
        <p:nvPicPr>
          <p:cNvPr id="2" name="Picture 1">
            <a:extLst>
              <a:ext uri="{FF2B5EF4-FFF2-40B4-BE49-F238E27FC236}">
                <a16:creationId xmlns:a16="http://schemas.microsoft.com/office/drawing/2014/main" id="{BDBEACF7-50A8-478F-9D01-52E56E48100C}"/>
              </a:ext>
            </a:extLst>
          </p:cNvPr>
          <p:cNvPicPr>
            <a:picLocks noChangeAspect="1"/>
          </p:cNvPicPr>
          <p:nvPr/>
        </p:nvPicPr>
        <p:blipFill>
          <a:blip r:embed="rId4"/>
          <a:stretch>
            <a:fillRect/>
          </a:stretch>
        </p:blipFill>
        <p:spPr>
          <a:xfrm>
            <a:off x="446956" y="256032"/>
            <a:ext cx="5133156" cy="6345935"/>
          </a:xfrm>
          <a:prstGeom prst="rect">
            <a:avLst/>
          </a:prstGeom>
        </p:spPr>
      </p:pic>
    </p:spTree>
    <p:extLst>
      <p:ext uri="{BB962C8B-B14F-4D97-AF65-F5344CB8AC3E}">
        <p14:creationId xmlns:p14="http://schemas.microsoft.com/office/powerpoint/2010/main" val="100895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b="9743"/>
          <a:stretch>
            <a:fillRect/>
          </a:stretch>
        </p:blipFill>
        <p:spPr bwMode="auto">
          <a:xfrm>
            <a:off x="7668344" y="476672"/>
            <a:ext cx="1028700" cy="1143000"/>
          </a:xfrm>
          <a:prstGeom prst="rect">
            <a:avLst/>
          </a:prstGeom>
          <a:noFill/>
        </p:spPr>
      </p:pic>
      <p:pic>
        <p:nvPicPr>
          <p:cNvPr id="4" name="Picture 3">
            <a:extLst>
              <a:ext uri="{FF2B5EF4-FFF2-40B4-BE49-F238E27FC236}">
                <a16:creationId xmlns:a16="http://schemas.microsoft.com/office/drawing/2014/main" id="{6DE6206F-18CE-48D7-ABEA-0824A675E6EF}"/>
              </a:ext>
            </a:extLst>
          </p:cNvPr>
          <p:cNvPicPr>
            <a:picLocks noChangeAspect="1"/>
          </p:cNvPicPr>
          <p:nvPr/>
        </p:nvPicPr>
        <p:blipFill>
          <a:blip r:embed="rId4"/>
          <a:stretch>
            <a:fillRect/>
          </a:stretch>
        </p:blipFill>
        <p:spPr>
          <a:xfrm>
            <a:off x="323528" y="116632"/>
            <a:ext cx="4681239" cy="6408712"/>
          </a:xfrm>
          <a:prstGeom prst="rect">
            <a:avLst/>
          </a:prstGeom>
        </p:spPr>
      </p:pic>
    </p:spTree>
    <p:extLst>
      <p:ext uri="{BB962C8B-B14F-4D97-AF65-F5344CB8AC3E}">
        <p14:creationId xmlns:p14="http://schemas.microsoft.com/office/powerpoint/2010/main" val="173046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1E250-29F3-40C3-922A-335DEB21FA34}"/>
              </a:ext>
            </a:extLst>
          </p:cNvPr>
          <p:cNvPicPr>
            <a:picLocks noChangeAspect="1"/>
          </p:cNvPicPr>
          <p:nvPr/>
        </p:nvPicPr>
        <p:blipFill>
          <a:blip r:embed="rId2"/>
          <a:stretch>
            <a:fillRect/>
          </a:stretch>
        </p:blipFill>
        <p:spPr>
          <a:xfrm>
            <a:off x="235744" y="1055858"/>
            <a:ext cx="1571625" cy="805833"/>
          </a:xfrm>
          <a:prstGeom prst="rect">
            <a:avLst/>
          </a:prstGeom>
        </p:spPr>
      </p:pic>
      <p:sp>
        <p:nvSpPr>
          <p:cNvPr id="5" name="Rectangle 4">
            <a:extLst>
              <a:ext uri="{FF2B5EF4-FFF2-40B4-BE49-F238E27FC236}">
                <a16:creationId xmlns:a16="http://schemas.microsoft.com/office/drawing/2014/main" id="{10871E8D-17B2-45FB-ADA2-59EE303883BD}"/>
              </a:ext>
            </a:extLst>
          </p:cNvPr>
          <p:cNvSpPr/>
          <p:nvPr/>
        </p:nvSpPr>
        <p:spPr>
          <a:xfrm>
            <a:off x="1235234" y="1055859"/>
            <a:ext cx="4565491" cy="300082"/>
          </a:xfrm>
          <a:prstGeom prst="rect">
            <a:avLst/>
          </a:prstGeom>
          <a:noFill/>
        </p:spPr>
        <p:txBody>
          <a:bodyPr wrap="square" lIns="68580" tIns="34290" rIns="68580" bIns="34290">
            <a:spAutoFit/>
          </a:bodyPr>
          <a:lstStyle/>
          <a:p>
            <a:pPr algn="ctr" defTabSz="685800"/>
            <a:r>
              <a:rPr lang="en-US" sz="1500" dirty="0">
                <a:ln w="0"/>
                <a:solidFill>
                  <a:srgbClr val="4472C4"/>
                </a:solidFill>
                <a:effectLst>
                  <a:outerShdw blurRad="38100" dist="25400" dir="5400000" algn="ctr" rotWithShape="0">
                    <a:srgbClr val="6E747A">
                      <a:alpha val="43000"/>
                    </a:srgbClr>
                  </a:outerShdw>
                </a:effectLst>
                <a:latin typeface="Calibri" panose="020F0502020204030204"/>
              </a:rPr>
              <a:t>Gainsborough Primary &amp; Nursery School</a:t>
            </a:r>
          </a:p>
        </p:txBody>
      </p:sp>
      <p:sp>
        <p:nvSpPr>
          <p:cNvPr id="6" name="Rectangle 5">
            <a:extLst>
              <a:ext uri="{FF2B5EF4-FFF2-40B4-BE49-F238E27FC236}">
                <a16:creationId xmlns:a16="http://schemas.microsoft.com/office/drawing/2014/main" id="{141AB64D-8D0F-456F-A9AC-8AA29CA62249}"/>
              </a:ext>
            </a:extLst>
          </p:cNvPr>
          <p:cNvSpPr/>
          <p:nvPr/>
        </p:nvSpPr>
        <p:spPr>
          <a:xfrm>
            <a:off x="135731" y="950119"/>
            <a:ext cx="8858250" cy="49149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E4C7D768-AECD-4278-9472-4585CFF2DF36}"/>
              </a:ext>
            </a:extLst>
          </p:cNvPr>
          <p:cNvPicPr>
            <a:picLocks noChangeAspect="1"/>
          </p:cNvPicPr>
          <p:nvPr/>
        </p:nvPicPr>
        <p:blipFill>
          <a:blip r:embed="rId3"/>
          <a:stretch>
            <a:fillRect/>
          </a:stretch>
        </p:blipFill>
        <p:spPr>
          <a:xfrm>
            <a:off x="7702744" y="1055859"/>
            <a:ext cx="1105499" cy="1337298"/>
          </a:xfrm>
          <a:prstGeom prst="rect">
            <a:avLst/>
          </a:prstGeom>
        </p:spPr>
      </p:pic>
      <p:sp>
        <p:nvSpPr>
          <p:cNvPr id="9" name="Rectangle 8">
            <a:extLst>
              <a:ext uri="{FF2B5EF4-FFF2-40B4-BE49-F238E27FC236}">
                <a16:creationId xmlns:a16="http://schemas.microsoft.com/office/drawing/2014/main" id="{B8AF03AC-4B6A-403A-8DA1-3DDD6D25B986}"/>
              </a:ext>
            </a:extLst>
          </p:cNvPr>
          <p:cNvSpPr/>
          <p:nvPr/>
        </p:nvSpPr>
        <p:spPr>
          <a:xfrm>
            <a:off x="1156651" y="1934676"/>
            <a:ext cx="6644324" cy="3901068"/>
          </a:xfrm>
          <a:prstGeom prst="rect">
            <a:avLst/>
          </a:prstGeom>
          <a:noFill/>
        </p:spPr>
        <p:txBody>
          <a:bodyPr wrap="square" lIns="68580" tIns="34290" rIns="68580" bIns="34290">
            <a:spAutoFit/>
          </a:bodyPr>
          <a:lstStyle/>
          <a:p>
            <a:pPr algn="ctr" defTabSz="685800"/>
            <a:r>
              <a:rPr lang="en-US" sz="2400" b="1" u="sng" dirty="0">
                <a:ln w="0"/>
                <a:solidFill>
                  <a:srgbClr val="4472C4"/>
                </a:solidFill>
                <a:effectLst>
                  <a:outerShdw blurRad="38100" dist="25400" dir="5400000" algn="ctr" rotWithShape="0">
                    <a:srgbClr val="6E747A">
                      <a:alpha val="43000"/>
                    </a:srgbClr>
                  </a:outerShdw>
                </a:effectLst>
                <a:latin typeface="Calibri" panose="020F0502020204030204"/>
              </a:rPr>
              <a:t>How can you help at home?  First stage – blending </a:t>
            </a: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algn="ctr" defTabSz="685800"/>
            <a:endParaRPr lang="en-US" sz="2400" b="1" u="sng"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1500" dirty="0">
              <a:ln w="0"/>
              <a:solidFill>
                <a:srgbClr val="4472C4"/>
              </a:solidFill>
              <a:effectLst>
                <a:outerShdw blurRad="38100" dist="25400" dir="5400000" algn="ctr" rotWithShape="0">
                  <a:srgbClr val="6E747A">
                    <a:alpha val="43000"/>
                  </a:srgbClr>
                </a:outerShdw>
              </a:effectLst>
              <a:latin typeface="Calibri" panose="020F0502020204030204"/>
            </a:endParaRPr>
          </a:p>
          <a:p>
            <a:pPr marL="342900" indent="-342900" defTabSz="685800">
              <a:buFont typeface="Arial" panose="020B0604020202020204" pitchFamily="34" charset="0"/>
              <a:buChar char="•"/>
            </a:pPr>
            <a:endParaRPr lang="en-US" dirty="0">
              <a:ln w="0"/>
              <a:solidFill>
                <a:srgbClr val="4472C4"/>
              </a:solidFill>
              <a:effectLst>
                <a:outerShdw blurRad="38100" dist="25400" dir="5400000" algn="ctr" rotWithShape="0">
                  <a:srgbClr val="6E747A">
                    <a:alpha val="43000"/>
                  </a:srgbClr>
                </a:outerShdw>
              </a:effectLst>
              <a:latin typeface="Calibri" panose="020F0502020204030204"/>
            </a:endParaRPr>
          </a:p>
          <a:p>
            <a:pPr defTabSz="685800"/>
            <a:endParaRPr lang="en-US" sz="24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pic>
        <p:nvPicPr>
          <p:cNvPr id="11" name="Picture 10">
            <a:hlinkClick r:id="rId4"/>
            <a:extLst>
              <a:ext uri="{FF2B5EF4-FFF2-40B4-BE49-F238E27FC236}">
                <a16:creationId xmlns:a16="http://schemas.microsoft.com/office/drawing/2014/main" id="{520F62E1-95B0-46D1-8899-9ADAFEA65052}"/>
              </a:ext>
            </a:extLst>
          </p:cNvPr>
          <p:cNvPicPr>
            <a:picLocks noChangeAspect="1"/>
          </p:cNvPicPr>
          <p:nvPr/>
        </p:nvPicPr>
        <p:blipFill>
          <a:blip r:embed="rId5"/>
          <a:stretch>
            <a:fillRect/>
          </a:stretch>
        </p:blipFill>
        <p:spPr>
          <a:xfrm>
            <a:off x="1607344" y="2386609"/>
            <a:ext cx="5486400" cy="3115451"/>
          </a:xfrm>
          <a:prstGeom prst="rect">
            <a:avLst/>
          </a:prstGeom>
        </p:spPr>
      </p:pic>
    </p:spTree>
    <p:extLst>
      <p:ext uri="{BB962C8B-B14F-4D97-AF65-F5344CB8AC3E}">
        <p14:creationId xmlns:p14="http://schemas.microsoft.com/office/powerpoint/2010/main" val="36489930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4020</TotalTime>
  <Words>1467</Words>
  <Application>Microsoft Office PowerPoint</Application>
  <PresentationFormat>On-screen Show (4:3)</PresentationFormat>
  <Paragraphs>240</Paragraphs>
  <Slides>25</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Century Gothic</vt:lpstr>
      <vt:lpstr>Trebuchet MS</vt:lpstr>
      <vt:lpstr>Wingdings 3</vt:lpstr>
      <vt:lpstr>Facet</vt:lpstr>
      <vt:lpstr>Office Theme</vt:lpstr>
      <vt:lpstr>Year 1 </vt:lpstr>
      <vt:lpstr>Year 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‘Chatty special friend’  </vt:lpstr>
      <vt:lpstr>    </vt:lpstr>
      <vt:lpstr>    </vt:lpstr>
      <vt:lpstr>PowerPoint Presentation</vt:lpstr>
      <vt:lpstr>PowerPoint Presentation</vt:lpstr>
      <vt:lpstr>Phonics </vt:lpstr>
      <vt:lpstr>    </vt:lpstr>
      <vt:lpstr>     Spellings – Red words </vt:lpstr>
      <vt:lpstr>Handwriting  </vt:lpstr>
      <vt:lpstr>Reading   </vt:lpstr>
      <vt:lpstr>Reading- Comprehension    </vt:lpstr>
      <vt:lpstr>Reading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key themes linked to e safety – internet safety, privacy and security, relationships and communication, cyber b, digital footprint and reputation, self image and identify, information literacy, creative credit and copyright</dc:title>
  <dc:creator>Lisa Eccleston</dc:creator>
  <cp:lastModifiedBy>Amy Clewes</cp:lastModifiedBy>
  <cp:revision>36</cp:revision>
  <dcterms:created xsi:type="dcterms:W3CDTF">2016-02-29T20:11:23Z</dcterms:created>
  <dcterms:modified xsi:type="dcterms:W3CDTF">2024-10-17T16:55:29Z</dcterms:modified>
</cp:coreProperties>
</file>