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6" r:id="rId7"/>
    <p:sldId id="267" r:id="rId8"/>
    <p:sldId id="261" r:id="rId9"/>
    <p:sldId id="268" r:id="rId10"/>
    <p:sldId id="262" r:id="rId11"/>
    <p:sldId id="263" r:id="rId12"/>
    <p:sldId id="265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81B3C-FA95-4F0A-B9CB-61BAEF4A93D0}" type="datetimeFigureOut">
              <a:rPr lang="en-GB" smtClean="0"/>
              <a:t>10/09/2024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355FC-5D37-409E-A4B1-22686219BB4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4204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81B3C-FA95-4F0A-B9CB-61BAEF4A93D0}" type="datetimeFigureOut">
              <a:rPr lang="en-GB" smtClean="0"/>
              <a:t>10/09/2024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355FC-5D37-409E-A4B1-22686219BB4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7030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81B3C-FA95-4F0A-B9CB-61BAEF4A93D0}" type="datetimeFigureOut">
              <a:rPr lang="en-GB" smtClean="0"/>
              <a:t>10/09/2024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355FC-5D37-409E-A4B1-22686219BB4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691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81B3C-FA95-4F0A-B9CB-61BAEF4A93D0}" type="datetimeFigureOut">
              <a:rPr lang="en-GB" smtClean="0"/>
              <a:t>10/09/2024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355FC-5D37-409E-A4B1-22686219BB4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1977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81B3C-FA95-4F0A-B9CB-61BAEF4A93D0}" type="datetimeFigureOut">
              <a:rPr lang="en-GB" smtClean="0"/>
              <a:t>10/09/2024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355FC-5D37-409E-A4B1-22686219BB4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8709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81B3C-FA95-4F0A-B9CB-61BAEF4A93D0}" type="datetimeFigureOut">
              <a:rPr lang="en-GB" smtClean="0"/>
              <a:t>10/09/2024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355FC-5D37-409E-A4B1-22686219BB4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1289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81B3C-FA95-4F0A-B9CB-61BAEF4A93D0}" type="datetimeFigureOut">
              <a:rPr lang="en-GB" smtClean="0"/>
              <a:t>10/09/2024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355FC-5D37-409E-A4B1-22686219BB4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1258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81B3C-FA95-4F0A-B9CB-61BAEF4A93D0}" type="datetimeFigureOut">
              <a:rPr lang="en-GB" smtClean="0"/>
              <a:t>10/09/2024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355FC-5D37-409E-A4B1-22686219BB4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7945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81B3C-FA95-4F0A-B9CB-61BAEF4A93D0}" type="datetimeFigureOut">
              <a:rPr lang="en-GB" smtClean="0"/>
              <a:t>10/09/2024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355FC-5D37-409E-A4B1-22686219BB4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0180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81B3C-FA95-4F0A-B9CB-61BAEF4A93D0}" type="datetimeFigureOut">
              <a:rPr lang="en-GB" smtClean="0"/>
              <a:t>10/09/2024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355FC-5D37-409E-A4B1-22686219BB4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8084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81B3C-FA95-4F0A-B9CB-61BAEF4A93D0}" type="datetimeFigureOut">
              <a:rPr lang="en-GB" smtClean="0"/>
              <a:t>10/09/2024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355FC-5D37-409E-A4B1-22686219BB4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0410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accent3">
                <a:lumMod val="7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681B3C-FA95-4F0A-B9CB-61BAEF4A93D0}" type="datetimeFigureOut">
              <a:rPr lang="en-GB" smtClean="0"/>
              <a:t>10/09/2024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5355FC-5D37-409E-A4B1-22686219BB4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841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uk/url?sa=i&amp;rct=j&amp;q=&amp;esrc=s&amp;source=images&amp;cd=&amp;cad=rja&amp;uact=8&amp;ved=0CAcQjRxqFQoTCL-UvoeMsMgCFQnyPgod9gYKuw&amp;url=http://clipgid.com/family-hug-clipart.html&amp;psig=AFQjCNFH_fDGDZkF6tV5R0iEshV1YrB15g&amp;ust=1444298149741242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://www.google.co.uk/url?sa=i&amp;rct=j&amp;q=&amp;esrc=s&amp;source=images&amp;cd=&amp;cad=rja&amp;uact=8&amp;ved=0CAcQjRxqFQoTCKWC9s-SsMgCFUJzPgod6bwEVg&amp;url=http://inanimateinsanity.wikia.com/wiki/Suitcase&amp;psig=AFQjCNF8fm6Ht2cCAoVu4FTZru8QcdQScg&amp;ust=1444298870915794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hyperlink" Target="http://www.google.co.uk/url?sa=i&amp;rct=j&amp;q=&amp;esrc=s&amp;source=images&amp;cd=&amp;cad=rja&amp;uact=8&amp;ved=0CAcQjRxqFQoTCJL8yfaSsMgCFcg5PgodpEsM2Q&amp;url=http://www.clker.com/clipart-backpack-green-brown.html&amp;psig=AFQjCNHbsjnLbG0VgvTRxjABRnJUZbXHAg&amp;ust=1444299989254762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2805500"/>
            <a:ext cx="7772400" cy="2018655"/>
          </a:xfrm>
        </p:spPr>
        <p:txBody>
          <a:bodyPr/>
          <a:lstStyle/>
          <a:p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Gainsborough Residential 2024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7056" y="4437112"/>
            <a:ext cx="6400800" cy="1752600"/>
          </a:xfrm>
        </p:spPr>
        <p:txBody>
          <a:bodyPr>
            <a:normAutofit/>
          </a:bodyPr>
          <a:lstStyle/>
          <a:p>
            <a:r>
              <a:rPr lang="en-GB" sz="4800" b="1" dirty="0">
                <a:solidFill>
                  <a:schemeClr val="bg2">
                    <a:lumMod val="25000"/>
                  </a:schemeClr>
                </a:solidFill>
              </a:rPr>
              <a:t>Year 6</a:t>
            </a:r>
          </a:p>
          <a:p>
            <a:r>
              <a:rPr lang="en-GB" sz="4800" b="1" dirty="0">
                <a:solidFill>
                  <a:schemeClr val="bg2">
                    <a:lumMod val="25000"/>
                  </a:schemeClr>
                </a:solidFill>
              </a:rPr>
              <a:t>7</a:t>
            </a:r>
            <a:r>
              <a:rPr lang="en-GB" sz="4800" b="1" baseline="30000" dirty="0">
                <a:solidFill>
                  <a:schemeClr val="bg2">
                    <a:lumMod val="25000"/>
                  </a:schemeClr>
                </a:solidFill>
              </a:rPr>
              <a:t>th</a:t>
            </a:r>
            <a:r>
              <a:rPr lang="en-GB" sz="4800" b="1" dirty="0">
                <a:solidFill>
                  <a:schemeClr val="bg2">
                    <a:lumMod val="25000"/>
                  </a:schemeClr>
                </a:solidFill>
              </a:rPr>
              <a:t> – 9</a:t>
            </a:r>
            <a:r>
              <a:rPr lang="en-GB" sz="4800" b="1" baseline="30000" dirty="0">
                <a:solidFill>
                  <a:schemeClr val="bg2">
                    <a:lumMod val="25000"/>
                  </a:schemeClr>
                </a:solidFill>
              </a:rPr>
              <a:t>th</a:t>
            </a:r>
            <a:r>
              <a:rPr lang="en-GB" sz="4800" b="1" dirty="0">
                <a:solidFill>
                  <a:schemeClr val="bg2">
                    <a:lumMod val="25000"/>
                  </a:schemeClr>
                </a:solidFill>
              </a:rPr>
              <a:t> October 2024</a:t>
            </a:r>
          </a:p>
        </p:txBody>
      </p:sp>
      <p:pic>
        <p:nvPicPr>
          <p:cNvPr id="1026" name="Picture 2" descr="Robinwoo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69427">
            <a:off x="150954" y="853973"/>
            <a:ext cx="3829169" cy="1550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88639"/>
            <a:ext cx="2448273" cy="2448273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0459">
            <a:off x="4949999" y="926679"/>
            <a:ext cx="1763382" cy="1763382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742" y="1852968"/>
            <a:ext cx="1567887" cy="1567887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57862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7200" b="1" dirty="0">
                <a:solidFill>
                  <a:schemeClr val="bg2">
                    <a:lumMod val="25000"/>
                  </a:schemeClr>
                </a:solidFill>
              </a:rPr>
              <a:t>Collection day!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2223226"/>
            <a:ext cx="8229600" cy="4634774"/>
          </a:xfrm>
        </p:spPr>
        <p:txBody>
          <a:bodyPr>
            <a:normAutofit fontScale="77500" lnSpcReduction="20000"/>
          </a:bodyPr>
          <a:lstStyle/>
          <a:p>
            <a:r>
              <a:rPr lang="en-GB" sz="4000" dirty="0">
                <a:solidFill>
                  <a:schemeClr val="bg2">
                    <a:lumMod val="25000"/>
                  </a:schemeClr>
                </a:solidFill>
              </a:rPr>
              <a:t>Contact with</a:t>
            </a:r>
          </a:p>
          <a:p>
            <a:pPr marL="0" indent="0">
              <a:buNone/>
            </a:pPr>
            <a:r>
              <a:rPr lang="en-GB" sz="4000" dirty="0">
                <a:solidFill>
                  <a:schemeClr val="bg2">
                    <a:lumMod val="25000"/>
                  </a:schemeClr>
                </a:solidFill>
              </a:rPr>
              <a:t>    school.</a:t>
            </a:r>
          </a:p>
          <a:p>
            <a:r>
              <a:rPr lang="en-GB" sz="4000" dirty="0">
                <a:solidFill>
                  <a:schemeClr val="bg2">
                    <a:lumMod val="25000"/>
                  </a:schemeClr>
                </a:solidFill>
              </a:rPr>
              <a:t>We are due back before the end of the school day.</a:t>
            </a:r>
          </a:p>
          <a:p>
            <a:r>
              <a:rPr lang="en-GB" sz="4000" dirty="0">
                <a:solidFill>
                  <a:schemeClr val="bg2">
                    <a:lumMod val="25000"/>
                  </a:schemeClr>
                </a:solidFill>
              </a:rPr>
              <a:t>Children will be brought back into the small hall to collect bags and will be handed back to parents from here.</a:t>
            </a:r>
          </a:p>
          <a:p>
            <a:r>
              <a:rPr lang="en-GB" sz="4000" dirty="0">
                <a:solidFill>
                  <a:schemeClr val="bg2">
                    <a:lumMod val="25000"/>
                  </a:schemeClr>
                </a:solidFill>
              </a:rPr>
              <a:t> Children must be collected by an adult.</a:t>
            </a:r>
          </a:p>
          <a:p>
            <a:r>
              <a:rPr lang="en-GB" sz="4000" b="1" dirty="0">
                <a:solidFill>
                  <a:schemeClr val="bg2">
                    <a:lumMod val="25000"/>
                  </a:schemeClr>
                </a:solidFill>
              </a:rPr>
              <a:t>No one </a:t>
            </a:r>
            <a:r>
              <a:rPr lang="en-GB" sz="4000" dirty="0">
                <a:solidFill>
                  <a:schemeClr val="bg2">
                    <a:lumMod val="25000"/>
                  </a:schemeClr>
                </a:solidFill>
              </a:rPr>
              <a:t>will be allowed to walk home by themselves.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9906">
            <a:off x="4456883" y="1470970"/>
            <a:ext cx="2297800" cy="1504512"/>
          </a:xfrm>
          <a:prstGeom prst="rect">
            <a:avLst/>
          </a:prstGeom>
          <a:noFill/>
          <a:ln w="57150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 descr="http://images.clipartpanda.com/supplement-clipart-hug01.gif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663" y="683915"/>
            <a:ext cx="2219659" cy="2385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4323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5400" b="1" dirty="0">
                <a:solidFill>
                  <a:schemeClr val="bg2">
                    <a:lumMod val="25000"/>
                  </a:schemeClr>
                </a:solidFill>
              </a:rPr>
              <a:t>What do we need to pack?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sz="4000" dirty="0">
                <a:solidFill>
                  <a:schemeClr val="bg2">
                    <a:lumMod val="25000"/>
                  </a:schemeClr>
                </a:solidFill>
              </a:rPr>
              <a:t>Kit list</a:t>
            </a:r>
          </a:p>
          <a:p>
            <a:r>
              <a:rPr lang="en-GB" sz="4000" dirty="0">
                <a:solidFill>
                  <a:schemeClr val="bg2">
                    <a:lumMod val="25000"/>
                  </a:schemeClr>
                </a:solidFill>
              </a:rPr>
              <a:t>Shoes</a:t>
            </a:r>
          </a:p>
          <a:p>
            <a:r>
              <a:rPr lang="en-GB" sz="4000" dirty="0">
                <a:solidFill>
                  <a:schemeClr val="bg2">
                    <a:lumMod val="25000"/>
                  </a:schemeClr>
                </a:solidFill>
              </a:rPr>
              <a:t>Coats (waterproof) </a:t>
            </a:r>
          </a:p>
          <a:p>
            <a:r>
              <a:rPr lang="en-GB" sz="4000" dirty="0">
                <a:solidFill>
                  <a:schemeClr val="bg2">
                    <a:lumMod val="25000"/>
                  </a:schemeClr>
                </a:solidFill>
              </a:rPr>
              <a:t>Toiletries</a:t>
            </a:r>
          </a:p>
          <a:p>
            <a:r>
              <a:rPr lang="en-GB" sz="4000" dirty="0">
                <a:solidFill>
                  <a:schemeClr val="bg2">
                    <a:lumMod val="25000"/>
                  </a:schemeClr>
                </a:solidFill>
              </a:rPr>
              <a:t>Towel</a:t>
            </a:r>
          </a:p>
          <a:p>
            <a:r>
              <a:rPr lang="en-GB" sz="4000" dirty="0">
                <a:solidFill>
                  <a:schemeClr val="bg2">
                    <a:lumMod val="25000"/>
                  </a:schemeClr>
                </a:solidFill>
              </a:rPr>
              <a:t>Please label EVERYTHING…. Even down to bags and underwear!</a:t>
            </a:r>
          </a:p>
          <a:p>
            <a:r>
              <a:rPr lang="en-US" sz="4000" dirty="0">
                <a:solidFill>
                  <a:schemeClr val="bg2">
                    <a:lumMod val="25000"/>
                  </a:schemeClr>
                </a:solidFill>
              </a:rPr>
              <a:t>Make sure your child is involved so they know what is in there! </a:t>
            </a:r>
            <a:endParaRPr lang="en-GB" sz="40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6146" name="Picture 2" descr="http://vignette1.wikia.nocookie.net/inanimateinsanity/images/0/08/SuitcasePro.png/revision/latest?cb=20130526185714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307115"/>
            <a:ext cx="1971471" cy="181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clker.com/cliparts/7/9/f/9/1206568770356544696markc09_Backpack_(Green_Brown).svg.med.pn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45912">
            <a:off x="6413990" y="1422152"/>
            <a:ext cx="2043845" cy="2446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4434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2790055"/>
            <a:ext cx="8229600" cy="1143000"/>
          </a:xfrm>
        </p:spPr>
        <p:txBody>
          <a:bodyPr>
            <a:noAutofit/>
          </a:bodyPr>
          <a:lstStyle/>
          <a:p>
            <a:r>
              <a:rPr lang="en-GB" sz="7200" b="1" dirty="0">
                <a:solidFill>
                  <a:schemeClr val="bg2">
                    <a:lumMod val="25000"/>
                  </a:schemeClr>
                </a:solidFill>
              </a:rPr>
              <a:t>Any Questions?</a:t>
            </a:r>
          </a:p>
        </p:txBody>
      </p:sp>
      <p:pic>
        <p:nvPicPr>
          <p:cNvPr id="4" name="Picture 2" descr="Robinwoo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4518">
            <a:off x="5289677" y="4755829"/>
            <a:ext cx="3888474" cy="1574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Robinwoo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69427">
            <a:off x="119022" y="493934"/>
            <a:ext cx="3829169" cy="1550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5761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6000" b="1" dirty="0">
                <a:solidFill>
                  <a:schemeClr val="bg2">
                    <a:lumMod val="25000"/>
                  </a:schemeClr>
                </a:solidFill>
              </a:rPr>
              <a:t>Meet the team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538736" cy="4525963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chemeClr val="bg2">
                    <a:lumMod val="25000"/>
                  </a:schemeClr>
                </a:solidFill>
              </a:rPr>
              <a:t>Mrs Taylor</a:t>
            </a:r>
          </a:p>
          <a:p>
            <a:r>
              <a:rPr lang="en-GB" sz="4000" b="1" dirty="0">
                <a:solidFill>
                  <a:schemeClr val="bg2">
                    <a:lumMod val="25000"/>
                  </a:schemeClr>
                </a:solidFill>
              </a:rPr>
              <a:t>Mrs Kelly</a:t>
            </a:r>
          </a:p>
          <a:p>
            <a:r>
              <a:rPr lang="en-US" sz="4000" b="1" dirty="0" err="1">
                <a:solidFill>
                  <a:schemeClr val="bg2">
                    <a:lumMod val="25000"/>
                  </a:schemeClr>
                </a:solidFill>
              </a:rPr>
              <a:t>Mrs</a:t>
            </a:r>
            <a:r>
              <a:rPr lang="en-US" sz="40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bg2">
                    <a:lumMod val="25000"/>
                  </a:schemeClr>
                </a:solidFill>
              </a:rPr>
              <a:t>Binner</a:t>
            </a:r>
            <a:endParaRPr lang="en-US" sz="4000" b="1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sz="4000" b="1" dirty="0" err="1">
                <a:solidFill>
                  <a:schemeClr val="bg2">
                    <a:lumMod val="25000"/>
                  </a:schemeClr>
                </a:solidFill>
              </a:rPr>
              <a:t>Mr</a:t>
            </a:r>
            <a:r>
              <a:rPr lang="en-US" sz="4000" b="1" dirty="0">
                <a:solidFill>
                  <a:schemeClr val="bg2">
                    <a:lumMod val="25000"/>
                  </a:schemeClr>
                </a:solidFill>
              </a:rPr>
              <a:t> Simpson</a:t>
            </a:r>
          </a:p>
        </p:txBody>
      </p:sp>
      <p:sp>
        <p:nvSpPr>
          <p:cNvPr id="4" name="TextBox 3"/>
          <p:cNvSpPr txBox="1"/>
          <p:nvPr/>
        </p:nvSpPr>
        <p:spPr>
          <a:xfrm rot="766049">
            <a:off x="4963108" y="2819020"/>
            <a:ext cx="3168352" cy="1938992"/>
          </a:xfrm>
          <a:prstGeom prst="rect">
            <a:avLst/>
          </a:prstGeom>
          <a:noFill/>
          <a:ln w="50800">
            <a:solidFill>
              <a:schemeClr val="bg2">
                <a:lumMod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solidFill>
                  <a:schemeClr val="bg2">
                    <a:lumMod val="25000"/>
                  </a:schemeClr>
                </a:solidFill>
              </a:rPr>
              <a:t>The</a:t>
            </a:r>
          </a:p>
          <a:p>
            <a:pPr algn="ctr"/>
            <a:r>
              <a:rPr lang="en-GB" sz="6000" b="1" dirty="0">
                <a:solidFill>
                  <a:schemeClr val="bg2">
                    <a:lumMod val="25000"/>
                  </a:schemeClr>
                </a:solidFill>
              </a:rPr>
              <a:t>Children!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E014A5-ACBC-48C7-8DA4-0D589B621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816" y="2348880"/>
            <a:ext cx="590550" cy="8572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7D6ECE-991A-4833-AF30-D360CC2607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429"/>
          <a:stretch/>
        </p:blipFill>
        <p:spPr>
          <a:xfrm>
            <a:off x="3220955" y="1417638"/>
            <a:ext cx="590550" cy="8477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1C6B94-98D3-4222-9DE2-8551A4F4CE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158" y="3140968"/>
            <a:ext cx="569214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877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6000" b="1" dirty="0">
                <a:solidFill>
                  <a:schemeClr val="bg2">
                    <a:lumMod val="25000"/>
                  </a:schemeClr>
                </a:solidFill>
              </a:rPr>
              <a:t>Where are we going?</a:t>
            </a:r>
            <a:endParaRPr lang="en-GB" sz="6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552" y="1340768"/>
            <a:ext cx="7715200" cy="38209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48064" y="5171031"/>
            <a:ext cx="38884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chemeClr val="bg2">
                    <a:lumMod val="25000"/>
                  </a:schemeClr>
                </a:solidFill>
              </a:rPr>
              <a:t>Cross Lanes</a:t>
            </a:r>
          </a:p>
          <a:p>
            <a:pPr algn="ctr"/>
            <a:r>
              <a:rPr lang="en-GB" sz="3600" b="1" dirty="0" err="1">
                <a:solidFill>
                  <a:schemeClr val="bg2">
                    <a:lumMod val="25000"/>
                  </a:schemeClr>
                </a:solidFill>
              </a:rPr>
              <a:t>Maes</a:t>
            </a:r>
            <a:r>
              <a:rPr lang="en-GB" sz="3600" b="1" dirty="0">
                <a:solidFill>
                  <a:schemeClr val="bg2">
                    <a:lumMod val="25000"/>
                  </a:schemeClr>
                </a:solidFill>
              </a:rPr>
              <a:t>-Y-Nant </a:t>
            </a:r>
          </a:p>
          <a:p>
            <a:pPr algn="ctr"/>
            <a:r>
              <a:rPr lang="en-GB" sz="3600" b="1" dirty="0">
                <a:solidFill>
                  <a:schemeClr val="bg2">
                    <a:lumMod val="25000"/>
                  </a:schemeClr>
                </a:solidFill>
              </a:rPr>
              <a:t>Wrexham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96124">
            <a:off x="440421" y="3859333"/>
            <a:ext cx="2647950" cy="26479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41018">
            <a:off x="3608100" y="4748079"/>
            <a:ext cx="1927798" cy="192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440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424936" cy="1143000"/>
          </a:xfrm>
        </p:spPr>
        <p:txBody>
          <a:bodyPr>
            <a:noAutofit/>
          </a:bodyPr>
          <a:lstStyle/>
          <a:p>
            <a:r>
              <a:rPr lang="en-GB" b="1" dirty="0">
                <a:solidFill>
                  <a:schemeClr val="bg2">
                    <a:lumMod val="25000"/>
                  </a:schemeClr>
                </a:solidFill>
              </a:rPr>
              <a:t>What happens when we get there?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Autofit/>
          </a:bodyPr>
          <a:lstStyle/>
          <a:p>
            <a:r>
              <a:rPr lang="en-GB" sz="3600" dirty="0">
                <a:solidFill>
                  <a:schemeClr val="bg2">
                    <a:lumMod val="25000"/>
                  </a:schemeClr>
                </a:solidFill>
              </a:rPr>
              <a:t>Bedrooms</a:t>
            </a:r>
          </a:p>
          <a:p>
            <a:r>
              <a:rPr lang="en-GB" sz="3600" dirty="0">
                <a:solidFill>
                  <a:schemeClr val="bg2">
                    <a:lumMod val="25000"/>
                  </a:schemeClr>
                </a:solidFill>
              </a:rPr>
              <a:t>Lunch</a:t>
            </a:r>
          </a:p>
          <a:p>
            <a:r>
              <a:rPr lang="en-GB" sz="3600" dirty="0">
                <a:solidFill>
                  <a:schemeClr val="bg2">
                    <a:lumMod val="25000"/>
                  </a:schemeClr>
                </a:solidFill>
              </a:rPr>
              <a:t>Fire Drill</a:t>
            </a:r>
          </a:p>
          <a:p>
            <a:r>
              <a:rPr lang="en-GB" sz="3600" dirty="0">
                <a:solidFill>
                  <a:schemeClr val="bg2">
                    <a:lumMod val="25000"/>
                  </a:schemeClr>
                </a:solidFill>
              </a:rPr>
              <a:t>Familiarisation</a:t>
            </a:r>
          </a:p>
          <a:p>
            <a:r>
              <a:rPr lang="en-GB" sz="3600" dirty="0">
                <a:solidFill>
                  <a:schemeClr val="bg2">
                    <a:lumMod val="25000"/>
                  </a:schemeClr>
                </a:solidFill>
              </a:rPr>
              <a:t>Activities</a:t>
            </a:r>
          </a:p>
          <a:p>
            <a:r>
              <a:rPr lang="en-GB" sz="3600" dirty="0">
                <a:solidFill>
                  <a:schemeClr val="bg2">
                    <a:lumMod val="25000"/>
                  </a:schemeClr>
                </a:solidFill>
              </a:rPr>
              <a:t>Bedtime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556792"/>
            <a:ext cx="2647950" cy="2647950"/>
          </a:xfrm>
          <a:prstGeom prst="rect">
            <a:avLst/>
          </a:prstGeom>
          <a:noFill/>
          <a:ln w="57150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8686">
            <a:off x="4896548" y="3826026"/>
            <a:ext cx="3429744" cy="2572308"/>
          </a:xfrm>
          <a:prstGeom prst="rect">
            <a:avLst/>
          </a:prstGeom>
          <a:noFill/>
          <a:ln w="57150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84515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b="1" dirty="0">
                <a:solidFill>
                  <a:schemeClr val="bg2">
                    <a:lumMod val="25000"/>
                  </a:schemeClr>
                </a:solidFill>
              </a:rPr>
              <a:t>Meal times!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sz="4800" dirty="0">
                <a:solidFill>
                  <a:schemeClr val="bg2">
                    <a:lumMod val="25000"/>
                  </a:schemeClr>
                </a:solidFill>
              </a:rPr>
              <a:t>Breakfast</a:t>
            </a:r>
          </a:p>
          <a:p>
            <a:r>
              <a:rPr lang="en-GB" sz="4800" dirty="0">
                <a:solidFill>
                  <a:schemeClr val="bg2">
                    <a:lumMod val="25000"/>
                  </a:schemeClr>
                </a:solidFill>
              </a:rPr>
              <a:t>Lunch</a:t>
            </a:r>
          </a:p>
          <a:p>
            <a:r>
              <a:rPr lang="en-GB" sz="4800" dirty="0">
                <a:solidFill>
                  <a:schemeClr val="bg2">
                    <a:lumMod val="25000"/>
                  </a:schemeClr>
                </a:solidFill>
              </a:rPr>
              <a:t>Dinner</a:t>
            </a:r>
          </a:p>
          <a:p>
            <a:r>
              <a:rPr lang="en-GB" sz="4800" dirty="0">
                <a:solidFill>
                  <a:schemeClr val="bg2">
                    <a:lumMod val="25000"/>
                  </a:schemeClr>
                </a:solidFill>
              </a:rPr>
              <a:t>Snacks</a:t>
            </a:r>
          </a:p>
          <a:p>
            <a:r>
              <a:rPr lang="en-GB" sz="4800" dirty="0">
                <a:solidFill>
                  <a:schemeClr val="bg2">
                    <a:lumMod val="25000"/>
                  </a:schemeClr>
                </a:solidFill>
              </a:rPr>
              <a:t>Hot chocolate and biscuits</a:t>
            </a:r>
          </a:p>
          <a:p>
            <a:r>
              <a:rPr lang="en-US" sz="4800" dirty="0">
                <a:solidFill>
                  <a:schemeClr val="bg2">
                    <a:lumMod val="25000"/>
                  </a:schemeClr>
                </a:solidFill>
              </a:rPr>
              <a:t>Fruit and water are always available</a:t>
            </a:r>
            <a:endParaRPr lang="en-GB" sz="48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1886">
            <a:off x="6360178" y="1286157"/>
            <a:ext cx="2098927" cy="2798569"/>
          </a:xfrm>
          <a:prstGeom prst="rect">
            <a:avLst/>
          </a:prstGeom>
          <a:noFill/>
          <a:ln w="57150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2400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b="1" dirty="0">
                <a:solidFill>
                  <a:schemeClr val="bg2">
                    <a:lumMod val="25000"/>
                  </a:schemeClr>
                </a:solidFill>
              </a:rPr>
              <a:t>Activities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525963"/>
          </a:xfrm>
        </p:spPr>
        <p:txBody>
          <a:bodyPr numCol="2">
            <a:normAutofit lnSpcReduction="10000"/>
          </a:bodyPr>
          <a:lstStyle/>
          <a:p>
            <a:r>
              <a:rPr lang="en-GB" dirty="0">
                <a:solidFill>
                  <a:schemeClr val="bg2">
                    <a:lumMod val="25000"/>
                  </a:schemeClr>
                </a:solidFill>
              </a:rPr>
              <a:t>Giant swing</a:t>
            </a:r>
          </a:p>
          <a:p>
            <a:r>
              <a:rPr lang="en-GB" dirty="0">
                <a:solidFill>
                  <a:schemeClr val="bg2">
                    <a:lumMod val="25000"/>
                  </a:schemeClr>
                </a:solidFill>
              </a:rPr>
              <a:t>Crate challenge</a:t>
            </a:r>
          </a:p>
          <a:p>
            <a:r>
              <a:rPr lang="en-GB" dirty="0">
                <a:solidFill>
                  <a:schemeClr val="bg2">
                    <a:lumMod val="25000"/>
                  </a:schemeClr>
                </a:solidFill>
              </a:rPr>
              <a:t>Trapeze</a:t>
            </a:r>
          </a:p>
          <a:p>
            <a:r>
              <a:rPr lang="en-GB" dirty="0">
                <a:solidFill>
                  <a:schemeClr val="bg2">
                    <a:lumMod val="25000"/>
                  </a:schemeClr>
                </a:solidFill>
              </a:rPr>
              <a:t>Quest</a:t>
            </a:r>
          </a:p>
          <a:p>
            <a:r>
              <a:rPr lang="en-GB" dirty="0">
                <a:solidFill>
                  <a:schemeClr val="bg2">
                    <a:lumMod val="25000"/>
                  </a:schemeClr>
                </a:solidFill>
              </a:rPr>
              <a:t>Zip wire</a:t>
            </a:r>
          </a:p>
          <a:p>
            <a:r>
              <a:rPr lang="en-GB" dirty="0">
                <a:solidFill>
                  <a:schemeClr val="bg2">
                    <a:lumMod val="25000"/>
                  </a:schemeClr>
                </a:solidFill>
              </a:rPr>
              <a:t>Canoeing</a:t>
            </a:r>
          </a:p>
          <a:p>
            <a:r>
              <a:rPr lang="en-GB" dirty="0">
                <a:solidFill>
                  <a:schemeClr val="bg2">
                    <a:lumMod val="25000"/>
                  </a:schemeClr>
                </a:solidFill>
              </a:rPr>
              <a:t>Archery</a:t>
            </a:r>
          </a:p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High ropes</a:t>
            </a:r>
            <a:endParaRPr lang="en-GB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GB" dirty="0">
                <a:solidFill>
                  <a:schemeClr val="bg2">
                    <a:lumMod val="25000"/>
                  </a:schemeClr>
                </a:solidFill>
              </a:rPr>
              <a:t>Night line</a:t>
            </a:r>
          </a:p>
          <a:p>
            <a:r>
              <a:rPr lang="en-GB" dirty="0">
                <a:solidFill>
                  <a:schemeClr val="bg2">
                    <a:lumMod val="25000"/>
                  </a:schemeClr>
                </a:solidFill>
              </a:rPr>
              <a:t>Obstacle Challenge</a:t>
            </a:r>
          </a:p>
          <a:p>
            <a:r>
              <a:rPr lang="en-GB" dirty="0">
                <a:solidFill>
                  <a:schemeClr val="bg2">
                    <a:lumMod val="25000"/>
                  </a:schemeClr>
                </a:solidFill>
              </a:rPr>
              <a:t>Caving</a:t>
            </a:r>
          </a:p>
          <a:p>
            <a:r>
              <a:rPr lang="en-GB" dirty="0">
                <a:solidFill>
                  <a:schemeClr val="bg2">
                    <a:lumMod val="25000"/>
                  </a:schemeClr>
                </a:solidFill>
              </a:rPr>
              <a:t>Team challenge</a:t>
            </a:r>
          </a:p>
          <a:p>
            <a:r>
              <a:rPr lang="en-GB" dirty="0">
                <a:solidFill>
                  <a:schemeClr val="bg2">
                    <a:lumMod val="25000"/>
                  </a:schemeClr>
                </a:solidFill>
              </a:rPr>
              <a:t>Climbing</a:t>
            </a:r>
          </a:p>
          <a:p>
            <a:r>
              <a:rPr lang="en-GB" dirty="0">
                <a:solidFill>
                  <a:schemeClr val="bg2">
                    <a:lumMod val="25000"/>
                  </a:schemeClr>
                </a:solidFill>
              </a:rPr>
              <a:t>Piranha Pool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17"/>
          <a:stretch/>
        </p:blipFill>
        <p:spPr bwMode="auto">
          <a:xfrm>
            <a:off x="2843808" y="4797152"/>
            <a:ext cx="3857048" cy="1942635"/>
          </a:xfrm>
          <a:prstGeom prst="rect">
            <a:avLst/>
          </a:prstGeom>
          <a:noFill/>
          <a:ln w="57150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59" b="18783"/>
          <a:stretch/>
        </p:blipFill>
        <p:spPr bwMode="auto">
          <a:xfrm rot="1381327">
            <a:off x="7158462" y="4437588"/>
            <a:ext cx="2082308" cy="2157494"/>
          </a:xfrm>
          <a:prstGeom prst="rect">
            <a:avLst/>
          </a:prstGeom>
          <a:noFill/>
          <a:ln w="57150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43917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6000" b="1" dirty="0">
                <a:solidFill>
                  <a:schemeClr val="bg2">
                    <a:lumMod val="25000"/>
                  </a:schemeClr>
                </a:solidFill>
              </a:rPr>
              <a:t>Developing Skills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484784"/>
            <a:ext cx="5046442" cy="5046442"/>
          </a:xfrm>
          <a:prstGeom prst="rect">
            <a:avLst/>
          </a:prstGeom>
          <a:noFill/>
          <a:ln w="57150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2356">
            <a:off x="405194" y="1373409"/>
            <a:ext cx="3073524" cy="1726296"/>
          </a:xfrm>
          <a:prstGeom prst="rect">
            <a:avLst/>
          </a:prstGeom>
          <a:noFill/>
          <a:ln w="53975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13"/>
          <a:stretch/>
        </p:blipFill>
        <p:spPr bwMode="auto">
          <a:xfrm rot="21076003">
            <a:off x="189425" y="3211199"/>
            <a:ext cx="2634630" cy="1593610"/>
          </a:xfrm>
          <a:prstGeom prst="rect">
            <a:avLst/>
          </a:prstGeom>
          <a:noFill/>
          <a:ln w="57150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3821">
            <a:off x="1182560" y="4892259"/>
            <a:ext cx="2380276" cy="1785207"/>
          </a:xfrm>
          <a:prstGeom prst="rect">
            <a:avLst/>
          </a:prstGeom>
          <a:noFill/>
          <a:ln w="57150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07896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6000" b="1" dirty="0">
                <a:solidFill>
                  <a:schemeClr val="bg2">
                    <a:lumMod val="25000"/>
                  </a:schemeClr>
                </a:solidFill>
              </a:rPr>
              <a:t>Drop off at school!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 fontScale="92500" lnSpcReduction="20000"/>
          </a:bodyPr>
          <a:lstStyle/>
          <a:p>
            <a:r>
              <a:rPr lang="en-GB" dirty="0">
                <a:solidFill>
                  <a:schemeClr val="bg2">
                    <a:lumMod val="25000"/>
                  </a:schemeClr>
                </a:solidFill>
              </a:rPr>
              <a:t>On leaving day please bring your child to the small hall through this door between 8:40 and 8:50. No earlier!</a:t>
            </a:r>
          </a:p>
          <a:p>
            <a:r>
              <a:rPr lang="en-GB" dirty="0">
                <a:solidFill>
                  <a:schemeClr val="bg2">
                    <a:lumMod val="25000"/>
                  </a:schemeClr>
                </a:solidFill>
              </a:rPr>
              <a:t>Look for your group name and leave your bags there with your group leader (the children will be told this information nearer to the time).</a:t>
            </a:r>
          </a:p>
          <a:p>
            <a:r>
              <a:rPr lang="en-GB" dirty="0">
                <a:solidFill>
                  <a:schemeClr val="bg2">
                    <a:lumMod val="25000"/>
                  </a:schemeClr>
                </a:solidFill>
              </a:rPr>
              <a:t>Sign your child in at the registration desk.</a:t>
            </a:r>
          </a:p>
          <a:p>
            <a:r>
              <a:rPr lang="en-GB" dirty="0">
                <a:solidFill>
                  <a:schemeClr val="bg2">
                    <a:lumMod val="25000"/>
                  </a:schemeClr>
                </a:solidFill>
              </a:rPr>
              <a:t>Leave any medication and forms with us.</a:t>
            </a:r>
          </a:p>
          <a:p>
            <a:r>
              <a:rPr lang="en-GB" dirty="0">
                <a:solidFill>
                  <a:schemeClr val="bg2">
                    <a:lumMod val="25000"/>
                  </a:schemeClr>
                </a:solidFill>
              </a:rPr>
              <a:t>Make sure you say a ‘happy’ goodbye!</a:t>
            </a:r>
          </a:p>
          <a:p>
            <a:r>
              <a:rPr lang="en-GB" i="1" dirty="0">
                <a:solidFill>
                  <a:schemeClr val="bg2">
                    <a:lumMod val="25000"/>
                  </a:schemeClr>
                </a:solidFill>
              </a:rPr>
              <a:t>Plan what you’re going to do with your two nights off!!!!!!</a:t>
            </a:r>
          </a:p>
        </p:txBody>
      </p:sp>
    </p:spTree>
    <p:extLst>
      <p:ext uri="{BB962C8B-B14F-4D97-AF65-F5344CB8AC3E}">
        <p14:creationId xmlns:p14="http://schemas.microsoft.com/office/powerpoint/2010/main" val="3496577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6000" b="1" dirty="0">
                <a:solidFill>
                  <a:schemeClr val="bg2">
                    <a:lumMod val="25000"/>
                  </a:schemeClr>
                </a:solidFill>
              </a:rPr>
              <a:t>Medication/Medical Info!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b="1" dirty="0">
                <a:solidFill>
                  <a:schemeClr val="bg2">
                    <a:lumMod val="25000"/>
                  </a:schemeClr>
                </a:solidFill>
              </a:rPr>
              <a:t>Please complete your medical forms tonight or as soon as possible. </a:t>
            </a:r>
          </a:p>
          <a:p>
            <a:r>
              <a:rPr lang="en-GB" b="1" dirty="0">
                <a:solidFill>
                  <a:schemeClr val="bg2">
                    <a:lumMod val="25000"/>
                  </a:schemeClr>
                </a:solidFill>
              </a:rPr>
              <a:t>Medication needs to be dropped off with a relevant form giving us permission to administer it.</a:t>
            </a:r>
          </a:p>
          <a:p>
            <a:r>
              <a:rPr lang="en-GB" b="1" dirty="0">
                <a:solidFill>
                  <a:schemeClr val="bg2">
                    <a:lumMod val="25000"/>
                  </a:schemeClr>
                </a:solidFill>
              </a:rPr>
              <a:t>Travel sickness pills – still need a form, ensure your child has taken them before coming to school and give the other one to us for the return journey! </a:t>
            </a:r>
          </a:p>
        </p:txBody>
      </p:sp>
    </p:spTree>
    <p:extLst>
      <p:ext uri="{BB962C8B-B14F-4D97-AF65-F5344CB8AC3E}">
        <p14:creationId xmlns:p14="http://schemas.microsoft.com/office/powerpoint/2010/main" val="244556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662</TotalTime>
  <Words>353</Words>
  <Application>Microsoft Office PowerPoint</Application>
  <PresentationFormat>On-screen Show (4:3)</PresentationFormat>
  <Paragraphs>71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 Theme</vt:lpstr>
      <vt:lpstr>Gainsborough Residential 2024</vt:lpstr>
      <vt:lpstr>Meet the team</vt:lpstr>
      <vt:lpstr>Where are we going?</vt:lpstr>
      <vt:lpstr>What happens when we get there?</vt:lpstr>
      <vt:lpstr>Meal times!</vt:lpstr>
      <vt:lpstr>Activities</vt:lpstr>
      <vt:lpstr>Developing Skills</vt:lpstr>
      <vt:lpstr>Drop off at school!</vt:lpstr>
      <vt:lpstr>Medication/Medical Info!</vt:lpstr>
      <vt:lpstr>Collection day!</vt:lpstr>
      <vt:lpstr>What do we need to pack?</vt:lpstr>
      <vt:lpstr>Any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Gainsborough Residential 2015</dc:title>
  <dc:creator>Chris Adlington</dc:creator>
  <cp:lastModifiedBy>GAINSBOROUGH PRIMARY ADMIN</cp:lastModifiedBy>
  <cp:revision>30</cp:revision>
  <dcterms:created xsi:type="dcterms:W3CDTF">2015-10-07T08:27:29Z</dcterms:created>
  <dcterms:modified xsi:type="dcterms:W3CDTF">2024-09-10T14:05:50Z</dcterms:modified>
</cp:coreProperties>
</file>