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16"/>
  </p:notesMasterIdLst>
  <p:sldIdLst>
    <p:sldId id="319" r:id="rId4"/>
    <p:sldId id="342" r:id="rId5"/>
    <p:sldId id="288" r:id="rId6"/>
    <p:sldId id="343" r:id="rId7"/>
    <p:sldId id="327" r:id="rId8"/>
    <p:sldId id="346" r:id="rId9"/>
    <p:sldId id="336" r:id="rId10"/>
    <p:sldId id="337" r:id="rId11"/>
    <p:sldId id="341" r:id="rId12"/>
    <p:sldId id="344" r:id="rId13"/>
    <p:sldId id="345" r:id="rId14"/>
    <p:sldId id="347" r:id="rId15"/>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9FC6"/>
    <a:srgbClr val="FFB400"/>
    <a:srgbClr val="C0504D"/>
    <a:srgbClr val="8064A2"/>
    <a:srgbClr val="9BBB59"/>
    <a:srgbClr val="4BACC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5" autoAdjust="0"/>
    <p:restoredTop sz="90186" autoAdjust="0"/>
  </p:normalViewPr>
  <p:slideViewPr>
    <p:cSldViewPr>
      <p:cViewPr varScale="1">
        <p:scale>
          <a:sx n="78" d="100"/>
          <a:sy n="78" d="100"/>
        </p:scale>
        <p:origin x="922" y="62"/>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D79B1B1C-DB33-4D3D-8987-34DD1F3F57DA}" type="datetimeFigureOut">
              <a:rPr lang="en-GB" smtClean="0"/>
              <a:t>30/09/2022</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00B4DDD7-8B6D-4483-9382-B9E13ED9D45F}" type="slidenum">
              <a:rPr lang="en-GB" smtClean="0"/>
              <a:t>‹#›</a:t>
            </a:fld>
            <a:endParaRPr lang="en-GB"/>
          </a:p>
        </p:txBody>
      </p:sp>
    </p:spTree>
    <p:extLst>
      <p:ext uri="{BB962C8B-B14F-4D97-AF65-F5344CB8AC3E}">
        <p14:creationId xmlns:p14="http://schemas.microsoft.com/office/powerpoint/2010/main" val="2596896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saying</a:t>
            </a:r>
            <a:r>
              <a:rPr lang="en-GB" baseline="0" dirty="0"/>
              <a:t> largely what the previous slide but with a different image.</a:t>
            </a:r>
          </a:p>
          <a:p>
            <a:r>
              <a:rPr lang="en-GB" baseline="0" dirty="0"/>
              <a:t>You might be interested to know that the word cloud was based on an analysis of GCSE topics by Will </a:t>
            </a:r>
            <a:r>
              <a:rPr lang="en-GB" baseline="0" dirty="0" err="1"/>
              <a:t>Emeny</a:t>
            </a:r>
            <a:r>
              <a:rPr lang="en-GB" baseline="0" dirty="0"/>
              <a:t> (Great Maths Teaching Ideas). The thing that came out on top (in terms of direct and indirect application in GCSE maths) was times tables. Nearly 60% of GCSE topics could be traced to a root in times tables. </a:t>
            </a:r>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3</a:t>
            </a:fld>
            <a:endParaRPr lang="en-GB"/>
          </a:p>
        </p:txBody>
      </p:sp>
    </p:spTree>
    <p:extLst>
      <p:ext uri="{BB962C8B-B14F-4D97-AF65-F5344CB8AC3E}">
        <p14:creationId xmlns:p14="http://schemas.microsoft.com/office/powerpoint/2010/main" val="1432712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7</a:t>
            </a:fld>
            <a:endParaRPr lang="en-GB"/>
          </a:p>
        </p:txBody>
      </p:sp>
    </p:spTree>
    <p:extLst>
      <p:ext uri="{BB962C8B-B14F-4D97-AF65-F5344CB8AC3E}">
        <p14:creationId xmlns:p14="http://schemas.microsoft.com/office/powerpoint/2010/main" val="3479993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a:t>
            </a:r>
            <a:r>
              <a:rPr lang="en-GB" baseline="0" dirty="0"/>
              <a:t> this slide instead of slide 17 if you’re going to be using the app rather than the website.</a:t>
            </a:r>
          </a:p>
          <a:p>
            <a:r>
              <a:rPr lang="en-GB" baseline="0" dirty="0"/>
              <a:t>Remember, to use the app, your school must have the Mobile Apps bolt-on. Go to Subscription Details once you’ve logged in to find out if you have it enabled.</a:t>
            </a:r>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9</a:t>
            </a:fld>
            <a:endParaRPr lang="en-GB"/>
          </a:p>
        </p:txBody>
      </p:sp>
    </p:spTree>
    <p:extLst>
      <p:ext uri="{BB962C8B-B14F-4D97-AF65-F5344CB8AC3E}">
        <p14:creationId xmlns:p14="http://schemas.microsoft.com/office/powerpoint/2010/main" val="3210728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t>30/09/2022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3916041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t>30/09/2022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2110877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t>30/09/2022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853862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30/09/2022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20558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30/09/2022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90418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30/09/2022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99501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7CD462D-BA2D-4072-B4D4-C3557AD0128F}" type="datetimeFigureOut">
              <a:rPr lang="en-GB" smtClean="0">
                <a:solidFill>
                  <a:prstClr val="black">
                    <a:tint val="75000"/>
                  </a:prstClr>
                </a:solidFill>
              </a:rPr>
              <a:pPr/>
              <a:t>30/09/2022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5350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CD462D-BA2D-4072-B4D4-C3557AD0128F}" type="datetimeFigureOut">
              <a:rPr lang="en-GB" smtClean="0">
                <a:solidFill>
                  <a:prstClr val="black">
                    <a:tint val="75000"/>
                  </a:prstClr>
                </a:solidFill>
              </a:rPr>
              <a:pPr/>
              <a:t>30/09/2022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7171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7CD462D-BA2D-4072-B4D4-C3557AD0128F}" type="datetimeFigureOut">
              <a:rPr lang="en-GB" smtClean="0">
                <a:solidFill>
                  <a:prstClr val="black">
                    <a:tint val="75000"/>
                  </a:prstClr>
                </a:solidFill>
              </a:rPr>
              <a:pPr/>
              <a:t>30/09/2022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4229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D462D-BA2D-4072-B4D4-C3557AD0128F}" type="datetimeFigureOut">
              <a:rPr lang="en-GB" smtClean="0">
                <a:solidFill>
                  <a:prstClr val="black">
                    <a:tint val="75000"/>
                  </a:prstClr>
                </a:solidFill>
              </a:rPr>
              <a:pPr/>
              <a:t>30/09/2022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9589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solidFill>
                  <a:prstClr val="black">
                    <a:tint val="75000"/>
                  </a:prstClr>
                </a:solidFill>
              </a:rPr>
              <a:pPr/>
              <a:t>30/09/2022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8947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t>30/09/2022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1933114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solidFill>
                  <a:prstClr val="black">
                    <a:tint val="75000"/>
                  </a:prstClr>
                </a:solidFill>
              </a:rPr>
              <a:pPr/>
              <a:t>30/09/2022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72692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30/09/2022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97857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30/09/2022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8784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30/09/2022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6242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30/09/2022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0643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30/09/2022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5391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7CD462D-BA2D-4072-B4D4-C3557AD0128F}" type="datetimeFigureOut">
              <a:rPr lang="en-GB" smtClean="0">
                <a:solidFill>
                  <a:prstClr val="black">
                    <a:tint val="75000"/>
                  </a:prstClr>
                </a:solidFill>
              </a:rPr>
              <a:pPr/>
              <a:t>30/09/2022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9209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CD462D-BA2D-4072-B4D4-C3557AD0128F}" type="datetimeFigureOut">
              <a:rPr lang="en-GB" smtClean="0">
                <a:solidFill>
                  <a:prstClr val="black">
                    <a:tint val="75000"/>
                  </a:prstClr>
                </a:solidFill>
              </a:rPr>
              <a:pPr/>
              <a:t>30/09/2022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90678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7CD462D-BA2D-4072-B4D4-C3557AD0128F}" type="datetimeFigureOut">
              <a:rPr lang="en-GB" smtClean="0">
                <a:solidFill>
                  <a:prstClr val="black">
                    <a:tint val="75000"/>
                  </a:prstClr>
                </a:solidFill>
              </a:rPr>
              <a:pPr/>
              <a:t>30/09/2022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0081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D462D-BA2D-4072-B4D4-C3557AD0128F}" type="datetimeFigureOut">
              <a:rPr lang="en-GB" smtClean="0">
                <a:solidFill>
                  <a:prstClr val="black">
                    <a:tint val="75000"/>
                  </a:prstClr>
                </a:solidFill>
              </a:rPr>
              <a:pPr/>
              <a:t>30/09/2022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3979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CD462D-BA2D-4072-B4D4-C3557AD0128F}" type="datetimeFigureOut">
              <a:rPr lang="en-GB" smtClean="0"/>
              <a:t>30/09/2022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25211185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solidFill>
                  <a:prstClr val="black">
                    <a:tint val="75000"/>
                  </a:prstClr>
                </a:solidFill>
              </a:rPr>
              <a:pPr/>
              <a:t>30/09/2022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9045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solidFill>
                  <a:prstClr val="black">
                    <a:tint val="75000"/>
                  </a:prstClr>
                </a:solidFill>
              </a:rPr>
              <a:pPr/>
              <a:t>30/09/2022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4967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30/09/2022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2334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30/09/2022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02628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7CD462D-BA2D-4072-B4D4-C3557AD0128F}" type="datetimeFigureOut">
              <a:rPr lang="en-GB" smtClean="0"/>
              <a:t>30/09/2022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3635565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CD462D-BA2D-4072-B4D4-C3557AD0128F}" type="datetimeFigureOut">
              <a:rPr lang="en-GB" smtClean="0"/>
              <a:t>30/09/2022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177679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7CD462D-BA2D-4072-B4D4-C3557AD0128F}" type="datetimeFigureOut">
              <a:rPr lang="en-GB" smtClean="0"/>
              <a:t>30/09/2022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3696051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D462D-BA2D-4072-B4D4-C3557AD0128F}" type="datetimeFigureOut">
              <a:rPr lang="en-GB" smtClean="0"/>
              <a:t>30/09/2022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4148065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t>30/09/2022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607497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t>30/09/2022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234131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462D-BA2D-4072-B4D4-C3557AD0128F}" type="datetimeFigureOut">
              <a:rPr lang="en-GB" smtClean="0"/>
              <a:t>30/09/2022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B80A8-4F93-44BE-A419-8D8D401E9EF3}" type="slidenum">
              <a:rPr lang="en-GB" smtClean="0"/>
              <a:t>‹#›</a:t>
            </a:fld>
            <a:endParaRPr lang="en-GB"/>
          </a:p>
        </p:txBody>
      </p:sp>
    </p:spTree>
    <p:extLst>
      <p:ext uri="{BB962C8B-B14F-4D97-AF65-F5344CB8AC3E}">
        <p14:creationId xmlns:p14="http://schemas.microsoft.com/office/powerpoint/2010/main" val="1586964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462D-BA2D-4072-B4D4-C3557AD0128F}" type="datetimeFigureOut">
              <a:rPr lang="en-GB" smtClean="0">
                <a:solidFill>
                  <a:prstClr val="black">
                    <a:tint val="75000"/>
                  </a:prstClr>
                </a:solidFill>
              </a:rPr>
              <a:pPr/>
              <a:t>30/09/2022</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15110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462D-BA2D-4072-B4D4-C3557AD0128F}" type="datetimeFigureOut">
              <a:rPr lang="en-GB" smtClean="0">
                <a:solidFill>
                  <a:prstClr val="black">
                    <a:tint val="75000"/>
                  </a:prstClr>
                </a:solidFill>
              </a:rPr>
              <a:pPr/>
              <a:t>30/09/2022</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380398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topmarks.co.uk/maths-games/daily1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1.pn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2.jpeg"/><Relationship Id="rId21" Type="http://schemas.openxmlformats.org/officeDocument/2006/relationships/image" Target="../media/image30.png"/><Relationship Id="rId7" Type="http://schemas.openxmlformats.org/officeDocument/2006/relationships/image" Target="../media/image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2" Type="http://schemas.openxmlformats.org/officeDocument/2006/relationships/notesSlide" Target="../notesSlides/notesSlide2.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0.png"/><Relationship Id="rId24" Type="http://schemas.openxmlformats.org/officeDocument/2006/relationships/image" Target="../media/image33.png"/><Relationship Id="rId5" Type="http://schemas.openxmlformats.org/officeDocument/2006/relationships/image" Target="../media/image4.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png"/><Relationship Id="rId7"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2.jpeg"/><Relationship Id="rId21" Type="http://schemas.openxmlformats.org/officeDocument/2006/relationships/image" Target="../media/image30.png"/><Relationship Id="rId7" Type="http://schemas.openxmlformats.org/officeDocument/2006/relationships/image" Target="../media/image5.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2" Type="http://schemas.openxmlformats.org/officeDocument/2006/relationships/notesSlide" Target="../notesSlides/notesSlide3.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0.png"/><Relationship Id="rId24" Type="http://schemas.openxmlformats.org/officeDocument/2006/relationships/image" Target="../media/image33.png"/><Relationship Id="rId5" Type="http://schemas.openxmlformats.org/officeDocument/2006/relationships/image" Target="../media/image39.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40.png"/><Relationship Id="rId19" Type="http://schemas.openxmlformats.org/officeDocument/2006/relationships/image" Target="../media/image28.png"/><Relationship Id="rId4" Type="http://schemas.openxmlformats.org/officeDocument/2006/relationships/image" Target="../media/image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prstClr val="white"/>
                </a:solidFill>
              </a:rPr>
              <a:t>@</a:t>
            </a:r>
            <a:r>
              <a:rPr lang="en-GB" dirty="0" err="1">
                <a:solidFill>
                  <a:prstClr val="white"/>
                </a:solidFill>
              </a:rPr>
              <a:t>TTRockStars</a:t>
            </a:r>
            <a:endParaRPr lang="en-GB" dirty="0">
              <a:solidFill>
                <a:prstClr val="white"/>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prstClr val="white"/>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C:\Users\Bruno\Dropbox\TTRS\images\TTRSbanner.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73018" y="2276872"/>
            <a:ext cx="8506756" cy="1807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296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F547C-A301-4D88-BA50-C5EDAC9EE429}"/>
              </a:ext>
            </a:extLst>
          </p:cNvPr>
          <p:cNvSpPr>
            <a:spLocks noGrp="1"/>
          </p:cNvSpPr>
          <p:nvPr>
            <p:ph type="title"/>
          </p:nvPr>
        </p:nvSpPr>
        <p:spPr/>
        <p:txBody>
          <a:bodyPr/>
          <a:lstStyle/>
          <a:p>
            <a:r>
              <a:rPr lang="en-US" b="1" u="sng" dirty="0"/>
              <a:t>Log in/password</a:t>
            </a:r>
            <a:endParaRPr lang="en-GB" b="1" u="sng" dirty="0"/>
          </a:p>
        </p:txBody>
      </p:sp>
      <p:sp>
        <p:nvSpPr>
          <p:cNvPr id="3" name="Content Placeholder 2">
            <a:extLst>
              <a:ext uri="{FF2B5EF4-FFF2-40B4-BE49-F238E27FC236}">
                <a16:creationId xmlns:a16="http://schemas.microsoft.com/office/drawing/2014/main" id="{24E219E5-654E-4529-96CB-7AAC82F1AA76}"/>
              </a:ext>
            </a:extLst>
          </p:cNvPr>
          <p:cNvSpPr>
            <a:spLocks noGrp="1"/>
          </p:cNvSpPr>
          <p:nvPr>
            <p:ph idx="1"/>
          </p:nvPr>
        </p:nvSpPr>
        <p:spPr/>
        <p:txBody>
          <a:bodyPr/>
          <a:lstStyle/>
          <a:p>
            <a:pPr marL="0" indent="0">
              <a:buNone/>
            </a:pPr>
            <a:r>
              <a:rPr lang="en-US" dirty="0"/>
              <a:t>You should all have a username and password for TTRS.</a:t>
            </a:r>
          </a:p>
          <a:p>
            <a:pPr marL="0" indent="0">
              <a:buNone/>
            </a:pPr>
            <a:r>
              <a:rPr lang="en-US" dirty="0"/>
              <a:t>Zoe sent out emails to all new members and support staff.</a:t>
            </a:r>
          </a:p>
          <a:p>
            <a:pPr marL="0" indent="0">
              <a:buNone/>
            </a:pPr>
            <a:endParaRPr lang="en-GB" dirty="0"/>
          </a:p>
        </p:txBody>
      </p:sp>
      <p:pic>
        <p:nvPicPr>
          <p:cNvPr id="4" name="Picture 3">
            <a:extLst>
              <a:ext uri="{FF2B5EF4-FFF2-40B4-BE49-F238E27FC236}">
                <a16:creationId xmlns:a16="http://schemas.microsoft.com/office/drawing/2014/main" id="{A37E9E69-1009-4109-97B1-9DCA86B49628}"/>
              </a:ext>
            </a:extLst>
          </p:cNvPr>
          <p:cNvPicPr>
            <a:picLocks noChangeAspect="1"/>
          </p:cNvPicPr>
          <p:nvPr/>
        </p:nvPicPr>
        <p:blipFill>
          <a:blip r:embed="rId2"/>
          <a:stretch>
            <a:fillRect/>
          </a:stretch>
        </p:blipFill>
        <p:spPr>
          <a:xfrm>
            <a:off x="557212" y="4221088"/>
            <a:ext cx="8029575" cy="1647825"/>
          </a:xfrm>
          <a:prstGeom prst="rect">
            <a:avLst/>
          </a:prstGeom>
        </p:spPr>
      </p:pic>
    </p:spTree>
    <p:extLst>
      <p:ext uri="{BB962C8B-B14F-4D97-AF65-F5344CB8AC3E}">
        <p14:creationId xmlns:p14="http://schemas.microsoft.com/office/powerpoint/2010/main" val="3436483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EAEFC-9F7C-4C0A-9DE7-962C8947674A}"/>
              </a:ext>
            </a:extLst>
          </p:cNvPr>
          <p:cNvSpPr>
            <a:spLocks noGrp="1"/>
          </p:cNvSpPr>
          <p:nvPr>
            <p:ph type="title"/>
          </p:nvPr>
        </p:nvSpPr>
        <p:spPr/>
        <p:txBody>
          <a:bodyPr/>
          <a:lstStyle/>
          <a:p>
            <a:r>
              <a:rPr lang="en-US" b="1" u="sng" dirty="0"/>
              <a:t>Classes 22-23</a:t>
            </a:r>
            <a:endParaRPr lang="en-GB" b="1" u="sng" dirty="0"/>
          </a:p>
        </p:txBody>
      </p:sp>
      <p:sp>
        <p:nvSpPr>
          <p:cNvPr id="3" name="Content Placeholder 2">
            <a:extLst>
              <a:ext uri="{FF2B5EF4-FFF2-40B4-BE49-F238E27FC236}">
                <a16:creationId xmlns:a16="http://schemas.microsoft.com/office/drawing/2014/main" id="{9B13299B-4646-4B01-BB8A-93F00CB29E2F}"/>
              </a:ext>
            </a:extLst>
          </p:cNvPr>
          <p:cNvSpPr>
            <a:spLocks noGrp="1"/>
          </p:cNvSpPr>
          <p:nvPr>
            <p:ph idx="1"/>
          </p:nvPr>
        </p:nvSpPr>
        <p:spPr/>
        <p:txBody>
          <a:bodyPr/>
          <a:lstStyle/>
          <a:p>
            <a:r>
              <a:rPr lang="en-US" dirty="0"/>
              <a:t>I have created new classes for you all.</a:t>
            </a:r>
          </a:p>
          <a:p>
            <a:r>
              <a:rPr lang="en-US" dirty="0"/>
              <a:t>You need to log on and add your pupils – this should take 10/15min maximum.</a:t>
            </a:r>
          </a:p>
          <a:p>
            <a:r>
              <a:rPr lang="en-US" dirty="0"/>
              <a:t>Once you have added your whole class, you can export their login in details. </a:t>
            </a:r>
          </a:p>
          <a:p>
            <a:r>
              <a:rPr lang="en-US" dirty="0"/>
              <a:t>Print these off and stick them in their reading diaries. </a:t>
            </a:r>
            <a:endParaRPr lang="en-GB" dirty="0"/>
          </a:p>
        </p:txBody>
      </p:sp>
      <p:pic>
        <p:nvPicPr>
          <p:cNvPr id="4" name="Picture 3">
            <a:extLst>
              <a:ext uri="{FF2B5EF4-FFF2-40B4-BE49-F238E27FC236}">
                <a16:creationId xmlns:a16="http://schemas.microsoft.com/office/drawing/2014/main" id="{7B95DFAC-04AE-491D-B854-65F2AD8F92FA}"/>
              </a:ext>
            </a:extLst>
          </p:cNvPr>
          <p:cNvPicPr>
            <a:picLocks noChangeAspect="1"/>
          </p:cNvPicPr>
          <p:nvPr/>
        </p:nvPicPr>
        <p:blipFill>
          <a:blip r:embed="rId2"/>
          <a:stretch>
            <a:fillRect/>
          </a:stretch>
        </p:blipFill>
        <p:spPr>
          <a:xfrm>
            <a:off x="395536" y="5534177"/>
            <a:ext cx="8229600" cy="774548"/>
          </a:xfrm>
          <a:prstGeom prst="rect">
            <a:avLst/>
          </a:prstGeom>
        </p:spPr>
      </p:pic>
      <p:pic>
        <p:nvPicPr>
          <p:cNvPr id="5" name="Picture 4">
            <a:extLst>
              <a:ext uri="{FF2B5EF4-FFF2-40B4-BE49-F238E27FC236}">
                <a16:creationId xmlns:a16="http://schemas.microsoft.com/office/drawing/2014/main" id="{C2770F78-7893-44C3-B767-3670E302580A}"/>
              </a:ext>
            </a:extLst>
          </p:cNvPr>
          <p:cNvPicPr>
            <a:picLocks noChangeAspect="1"/>
          </p:cNvPicPr>
          <p:nvPr/>
        </p:nvPicPr>
        <p:blipFill rotWithShape="1">
          <a:blip r:embed="rId3"/>
          <a:srcRect r="69004" b="67273"/>
          <a:stretch/>
        </p:blipFill>
        <p:spPr>
          <a:xfrm>
            <a:off x="179512" y="114608"/>
            <a:ext cx="2402805" cy="1495823"/>
          </a:xfrm>
          <a:prstGeom prst="rect">
            <a:avLst/>
          </a:prstGeom>
        </p:spPr>
      </p:pic>
    </p:spTree>
    <p:extLst>
      <p:ext uri="{BB962C8B-B14F-4D97-AF65-F5344CB8AC3E}">
        <p14:creationId xmlns:p14="http://schemas.microsoft.com/office/powerpoint/2010/main" val="14180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A0DC1-AF73-45D6-8A24-B6E982086E98}"/>
              </a:ext>
            </a:extLst>
          </p:cNvPr>
          <p:cNvSpPr>
            <a:spLocks noGrp="1"/>
          </p:cNvSpPr>
          <p:nvPr>
            <p:ph type="title"/>
          </p:nvPr>
        </p:nvSpPr>
        <p:spPr/>
        <p:txBody>
          <a:bodyPr/>
          <a:lstStyle/>
          <a:p>
            <a:r>
              <a:rPr lang="en-US" u="sng" dirty="0"/>
              <a:t>Daily 10</a:t>
            </a:r>
            <a:endParaRPr lang="en-GB" u="sng" dirty="0"/>
          </a:p>
        </p:txBody>
      </p:sp>
      <p:sp>
        <p:nvSpPr>
          <p:cNvPr id="3" name="Content Placeholder 2">
            <a:extLst>
              <a:ext uri="{FF2B5EF4-FFF2-40B4-BE49-F238E27FC236}">
                <a16:creationId xmlns:a16="http://schemas.microsoft.com/office/drawing/2014/main" id="{20C2C283-25E4-4079-9B34-765684C8BCF3}"/>
              </a:ext>
            </a:extLst>
          </p:cNvPr>
          <p:cNvSpPr>
            <a:spLocks noGrp="1"/>
          </p:cNvSpPr>
          <p:nvPr>
            <p:ph idx="1"/>
          </p:nvPr>
        </p:nvSpPr>
        <p:spPr/>
        <p:txBody>
          <a:bodyPr>
            <a:normAutofit fontScale="92500" lnSpcReduction="10000"/>
          </a:bodyPr>
          <a:lstStyle/>
          <a:p>
            <a:pPr>
              <a:buFontTx/>
              <a:buChar char="-"/>
            </a:pPr>
            <a:r>
              <a:rPr lang="en-US" dirty="0"/>
              <a:t>Daily 10/ top marks top ten</a:t>
            </a:r>
          </a:p>
          <a:p>
            <a:pPr>
              <a:buFontTx/>
              <a:buChar char="-"/>
            </a:pPr>
            <a:r>
              <a:rPr lang="en-US" dirty="0"/>
              <a:t>Singing/chanting </a:t>
            </a:r>
          </a:p>
          <a:p>
            <a:pPr>
              <a:buFontTx/>
              <a:buChar char="-"/>
            </a:pPr>
            <a:r>
              <a:rPr lang="en-US" dirty="0"/>
              <a:t>Test children daily </a:t>
            </a:r>
          </a:p>
          <a:p>
            <a:pPr>
              <a:buFontTx/>
              <a:buChar char="-"/>
            </a:pPr>
            <a:r>
              <a:rPr lang="en-US" dirty="0"/>
              <a:t>Children have to answer questions in a certain time frame </a:t>
            </a:r>
          </a:p>
          <a:p>
            <a:pPr>
              <a:buFontTx/>
              <a:buChar char="-"/>
            </a:pPr>
            <a:r>
              <a:rPr lang="en-US" dirty="0"/>
              <a:t>Evident in </a:t>
            </a:r>
            <a:r>
              <a:rPr lang="en-US" dirty="0" err="1"/>
              <a:t>maths</a:t>
            </a:r>
            <a:r>
              <a:rPr lang="en-US" dirty="0"/>
              <a:t> book</a:t>
            </a:r>
            <a:r>
              <a:rPr lang="en-GB" dirty="0"/>
              <a:t>s</a:t>
            </a:r>
          </a:p>
          <a:p>
            <a:pPr>
              <a:buFontTx/>
              <a:buChar char="-"/>
            </a:pPr>
            <a:r>
              <a:rPr lang="en-US" dirty="0"/>
              <a:t>W</a:t>
            </a:r>
            <a:r>
              <a:rPr lang="en-GB" dirty="0" err="1"/>
              <a:t>eekly</a:t>
            </a:r>
            <a:r>
              <a:rPr lang="en-GB" dirty="0"/>
              <a:t> focus</a:t>
            </a:r>
          </a:p>
          <a:p>
            <a:pPr>
              <a:buFontTx/>
              <a:buChar char="-"/>
            </a:pPr>
            <a:r>
              <a:rPr lang="en-US" dirty="0"/>
              <a:t>Different levels of difficulty </a:t>
            </a:r>
            <a:endParaRPr lang="en-GB" dirty="0"/>
          </a:p>
          <a:p>
            <a:pPr marL="0" indent="0">
              <a:buNone/>
            </a:pPr>
            <a:r>
              <a:rPr lang="en-GB" sz="2400" dirty="0">
                <a:hlinkClick r:id="rId2"/>
              </a:rPr>
              <a:t>https://www.topmarks.co.uk/maths-games/daily10</a:t>
            </a:r>
            <a:endParaRPr lang="en-GB" sz="2400" dirty="0"/>
          </a:p>
          <a:p>
            <a:pPr marL="0" indent="0">
              <a:buNone/>
            </a:pPr>
            <a:endParaRPr lang="en-GB" sz="2400" dirty="0"/>
          </a:p>
          <a:p>
            <a:pPr>
              <a:buFontTx/>
              <a:buChar char="-"/>
            </a:pPr>
            <a:endParaRPr lang="en-GB" dirty="0"/>
          </a:p>
          <a:p>
            <a:pPr>
              <a:buFontTx/>
              <a:buChar char="-"/>
            </a:pPr>
            <a:endParaRPr lang="en-US" dirty="0"/>
          </a:p>
        </p:txBody>
      </p:sp>
      <p:pic>
        <p:nvPicPr>
          <p:cNvPr id="4" name="Picture 3">
            <a:extLst>
              <a:ext uri="{FF2B5EF4-FFF2-40B4-BE49-F238E27FC236}">
                <a16:creationId xmlns:a16="http://schemas.microsoft.com/office/drawing/2014/main" id="{B879EDED-71D8-4617-A129-3056DB4D9582}"/>
              </a:ext>
            </a:extLst>
          </p:cNvPr>
          <p:cNvPicPr>
            <a:picLocks noChangeAspect="1"/>
          </p:cNvPicPr>
          <p:nvPr/>
        </p:nvPicPr>
        <p:blipFill rotWithShape="1">
          <a:blip r:embed="rId3"/>
          <a:srcRect l="4634" r="7316" b="7193"/>
          <a:stretch/>
        </p:blipFill>
        <p:spPr>
          <a:xfrm>
            <a:off x="6012159" y="274638"/>
            <a:ext cx="3054410" cy="2074242"/>
          </a:xfrm>
          <a:prstGeom prst="rect">
            <a:avLst/>
          </a:prstGeom>
        </p:spPr>
      </p:pic>
    </p:spTree>
    <p:extLst>
      <p:ext uri="{BB962C8B-B14F-4D97-AF65-F5344CB8AC3E}">
        <p14:creationId xmlns:p14="http://schemas.microsoft.com/office/powerpoint/2010/main" val="1364761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46D6-5AD1-4C22-9A90-E9BD670CD142}"/>
              </a:ext>
            </a:extLst>
          </p:cNvPr>
          <p:cNvSpPr>
            <a:spLocks noGrp="1"/>
          </p:cNvSpPr>
          <p:nvPr>
            <p:ph type="title"/>
          </p:nvPr>
        </p:nvSpPr>
        <p:spPr/>
        <p:txBody>
          <a:bodyPr/>
          <a:lstStyle/>
          <a:p>
            <a:r>
              <a:rPr lang="en-US" dirty="0"/>
              <a:t>What is TTRS?</a:t>
            </a:r>
            <a:endParaRPr lang="en-GB" dirty="0"/>
          </a:p>
        </p:txBody>
      </p:sp>
      <p:sp>
        <p:nvSpPr>
          <p:cNvPr id="3" name="Content Placeholder 2">
            <a:extLst>
              <a:ext uri="{FF2B5EF4-FFF2-40B4-BE49-F238E27FC236}">
                <a16:creationId xmlns:a16="http://schemas.microsoft.com/office/drawing/2014/main" id="{630F3D2C-C403-4D19-9883-F46DAC9FFBD7}"/>
              </a:ext>
            </a:extLst>
          </p:cNvPr>
          <p:cNvSpPr>
            <a:spLocks noGrp="1"/>
          </p:cNvSpPr>
          <p:nvPr>
            <p:ph idx="1"/>
          </p:nvPr>
        </p:nvSpPr>
        <p:spPr>
          <a:xfrm>
            <a:off x="456914" y="1268760"/>
            <a:ext cx="8229600" cy="4525963"/>
          </a:xfrm>
        </p:spPr>
        <p:txBody>
          <a:bodyPr>
            <a:normAutofit fontScale="92500" lnSpcReduction="10000"/>
          </a:bodyPr>
          <a:lstStyle/>
          <a:p>
            <a:pPr marL="0" indent="0">
              <a:buNone/>
            </a:pPr>
            <a:r>
              <a:rPr lang="en-US" dirty="0"/>
              <a:t>Times Table </a:t>
            </a:r>
            <a:r>
              <a:rPr lang="en-US" dirty="0" err="1"/>
              <a:t>Rockstars</a:t>
            </a:r>
            <a:r>
              <a:rPr lang="en-US" dirty="0"/>
              <a:t> is an</a:t>
            </a:r>
            <a:r>
              <a:rPr lang="en-US" b="1" dirty="0"/>
              <a:t> award winning </a:t>
            </a:r>
            <a:r>
              <a:rPr lang="en-US" b="1" dirty="0" err="1"/>
              <a:t>maths</a:t>
            </a:r>
            <a:r>
              <a:rPr lang="en-US" b="1" dirty="0"/>
              <a:t> </a:t>
            </a:r>
            <a:r>
              <a:rPr lang="en-US" b="1" dirty="0" err="1"/>
              <a:t>programme</a:t>
            </a:r>
            <a:r>
              <a:rPr lang="en-US" dirty="0"/>
              <a:t> with a </a:t>
            </a:r>
            <a:r>
              <a:rPr lang="en-US" dirty="0" err="1"/>
              <a:t>rockstar</a:t>
            </a:r>
            <a:r>
              <a:rPr lang="en-US" dirty="0"/>
              <a:t> theme, designed by </a:t>
            </a:r>
            <a:r>
              <a:rPr lang="en-US" dirty="0" err="1"/>
              <a:t>maths</a:t>
            </a:r>
            <a:r>
              <a:rPr lang="en-US" dirty="0"/>
              <a:t> teachers to help children learn their times tables. </a:t>
            </a:r>
          </a:p>
          <a:p>
            <a:pPr marL="0" indent="0">
              <a:buNone/>
            </a:pPr>
            <a:r>
              <a:rPr lang="en-US" dirty="0"/>
              <a:t>Available in paper format, online and via an app (accessible both at school and at home).</a:t>
            </a:r>
          </a:p>
          <a:p>
            <a:pPr marL="0" indent="0">
              <a:buNone/>
            </a:pPr>
            <a:r>
              <a:rPr lang="en-US" dirty="0"/>
              <a:t>Times Table </a:t>
            </a:r>
            <a:r>
              <a:rPr lang="en-US" dirty="0" err="1"/>
              <a:t>Rockstars</a:t>
            </a:r>
            <a:r>
              <a:rPr lang="en-US" dirty="0"/>
              <a:t> successfully gamifies times tables and equips young people with secure numeracy and arithmetic skills and a confidence in </a:t>
            </a:r>
            <a:r>
              <a:rPr lang="en-US" dirty="0" err="1"/>
              <a:t>maths</a:t>
            </a:r>
            <a:endParaRPr lang="en-GB" dirty="0"/>
          </a:p>
        </p:txBody>
      </p:sp>
      <p:pic>
        <p:nvPicPr>
          <p:cNvPr id="4" name="Picture 7" descr="C:\Users\Bruno\Dropbox\TTRS\images\TTRSbanner.png">
            <a:extLst>
              <a:ext uri="{FF2B5EF4-FFF2-40B4-BE49-F238E27FC236}">
                <a16:creationId xmlns:a16="http://schemas.microsoft.com/office/drawing/2014/main" id="{E8762DF1-1F39-4456-A0F6-181F0D857B2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5486" y="5064094"/>
            <a:ext cx="8506756" cy="1807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480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sp>
        <p:nvSpPr>
          <p:cNvPr id="14" name="Title 1"/>
          <p:cNvSpPr>
            <a:spLocks noGrp="1"/>
          </p:cNvSpPr>
          <p:nvPr>
            <p:ph type="ctrTitle"/>
          </p:nvPr>
        </p:nvSpPr>
        <p:spPr>
          <a:xfrm>
            <a:off x="823818" y="989158"/>
            <a:ext cx="4271592" cy="5508769"/>
          </a:xfrm>
        </p:spPr>
        <p:txBody>
          <a:bodyPr>
            <a:noAutofit/>
          </a:bodyPr>
          <a:lstStyle/>
          <a:p>
            <a:pPr algn="l"/>
            <a:r>
              <a:rPr lang="en-US" sz="2400" b="1" dirty="0">
                <a:solidFill>
                  <a:schemeClr val="bg1"/>
                </a:solidFill>
              </a:rPr>
              <a:t>Why do children need to know their times tables?</a:t>
            </a:r>
            <a:br>
              <a:rPr lang="en-US" sz="2400" b="1" dirty="0">
                <a:solidFill>
                  <a:schemeClr val="bg1"/>
                </a:solidFill>
              </a:rPr>
            </a:br>
            <a:r>
              <a:rPr lang="en-US" sz="2400" dirty="0"/>
              <a:t>Times tables are often a sticking point in </a:t>
            </a:r>
            <a:r>
              <a:rPr lang="en-US" sz="2400" dirty="0" err="1"/>
              <a:t>maths</a:t>
            </a:r>
            <a:r>
              <a:rPr lang="en-US" sz="2400" dirty="0"/>
              <a:t>. As teachers, we often remind children that knowing their times tables will help in many other subject areas, including fractions, area, algebra, and ratio.</a:t>
            </a:r>
            <a:br>
              <a:rPr lang="en-US" sz="2400" dirty="0"/>
            </a:br>
            <a:br>
              <a:rPr lang="en-US" sz="2400" dirty="0"/>
            </a:br>
            <a:r>
              <a:rPr lang="en-US" sz="2400" dirty="0"/>
              <a:t>Not only this, but it helps in day to day life – e.g., going shopping.</a:t>
            </a:r>
            <a:br>
              <a:rPr lang="en-US" sz="2800" dirty="0"/>
            </a:br>
            <a:endParaRPr lang="en-GB" dirty="0">
              <a:solidFill>
                <a:schemeClr val="bg1"/>
              </a:solidFill>
            </a:endParaRPr>
          </a:p>
        </p:txBody>
      </p:sp>
      <p:pic>
        <p:nvPicPr>
          <p:cNvPr id="9"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5541002" y="588603"/>
            <a:ext cx="2531162" cy="5561131"/>
          </a:xfrm>
          <a:prstGeom prst="roundRect">
            <a:avLst>
              <a:gd name="adj" fmla="val 72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Bruno\Dropbox\TTRS\images\guitarcloud.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52120" y="676181"/>
            <a:ext cx="2304360" cy="545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893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1BB9E-2ECB-4885-B09D-8399F4CFAE2D}"/>
              </a:ext>
            </a:extLst>
          </p:cNvPr>
          <p:cNvSpPr>
            <a:spLocks noGrp="1"/>
          </p:cNvSpPr>
          <p:nvPr>
            <p:ph type="title"/>
          </p:nvPr>
        </p:nvSpPr>
        <p:spPr/>
        <p:txBody>
          <a:bodyPr>
            <a:normAutofit fontScale="90000"/>
          </a:bodyPr>
          <a:lstStyle/>
          <a:p>
            <a:r>
              <a:rPr lang="en-US" dirty="0"/>
              <a:t>What times tables should you be teaching?</a:t>
            </a:r>
            <a:endParaRPr lang="en-GB" dirty="0"/>
          </a:p>
        </p:txBody>
      </p:sp>
      <p:sp>
        <p:nvSpPr>
          <p:cNvPr id="3" name="Content Placeholder 2">
            <a:extLst>
              <a:ext uri="{FF2B5EF4-FFF2-40B4-BE49-F238E27FC236}">
                <a16:creationId xmlns:a16="http://schemas.microsoft.com/office/drawing/2014/main" id="{C525C5CA-11C3-40F4-BD93-B9CEE744E90D}"/>
              </a:ext>
            </a:extLst>
          </p:cNvPr>
          <p:cNvSpPr>
            <a:spLocks noGrp="1"/>
          </p:cNvSpPr>
          <p:nvPr>
            <p:ph idx="1"/>
          </p:nvPr>
        </p:nvSpPr>
        <p:spPr>
          <a:xfrm>
            <a:off x="457200" y="1988840"/>
            <a:ext cx="8229600" cy="4525963"/>
          </a:xfrm>
        </p:spPr>
        <p:txBody>
          <a:bodyPr/>
          <a:lstStyle/>
          <a:p>
            <a:r>
              <a:rPr lang="en-US" dirty="0"/>
              <a:t>Y1 – Counting in 1s</a:t>
            </a:r>
          </a:p>
          <a:p>
            <a:r>
              <a:rPr lang="en-US" dirty="0"/>
              <a:t>Y2 – 2s, 3s, 5s, 10s</a:t>
            </a:r>
          </a:p>
          <a:p>
            <a:r>
              <a:rPr lang="en-US" dirty="0"/>
              <a:t>Y3 – 3s, 4s, 8s</a:t>
            </a:r>
          </a:p>
          <a:p>
            <a:r>
              <a:rPr lang="en-US" dirty="0"/>
              <a:t>Y4 </a:t>
            </a:r>
            <a:r>
              <a:rPr lang="en-GB" dirty="0"/>
              <a:t>– 6s, 7s, 9s, 11s, 12s (MTC June)</a:t>
            </a:r>
          </a:p>
          <a:p>
            <a:r>
              <a:rPr lang="en-US" dirty="0">
                <a:highlight>
                  <a:srgbClr val="FFFF00"/>
                </a:highlight>
              </a:rPr>
              <a:t>Y</a:t>
            </a:r>
            <a:r>
              <a:rPr lang="en-GB" dirty="0">
                <a:highlight>
                  <a:srgbClr val="FFFF00"/>
                </a:highlight>
              </a:rPr>
              <a:t>5 – Consolidation </a:t>
            </a:r>
          </a:p>
          <a:p>
            <a:r>
              <a:rPr lang="en-US" dirty="0">
                <a:highlight>
                  <a:srgbClr val="FFFF00"/>
                </a:highlight>
              </a:rPr>
              <a:t>Y</a:t>
            </a:r>
            <a:r>
              <a:rPr lang="en-GB" dirty="0">
                <a:highlight>
                  <a:srgbClr val="FFFF00"/>
                </a:highlight>
              </a:rPr>
              <a:t>6 – Consolidation</a:t>
            </a:r>
            <a:r>
              <a:rPr lang="en-GB" dirty="0"/>
              <a:t>                  Really important</a:t>
            </a:r>
            <a:endParaRPr lang="en-US" dirty="0"/>
          </a:p>
        </p:txBody>
      </p:sp>
      <p:sp>
        <p:nvSpPr>
          <p:cNvPr id="4" name="Arrow: Right 3">
            <a:extLst>
              <a:ext uri="{FF2B5EF4-FFF2-40B4-BE49-F238E27FC236}">
                <a16:creationId xmlns:a16="http://schemas.microsoft.com/office/drawing/2014/main" id="{938D1C2C-FF6E-4672-AB41-F923A5FE467A}"/>
              </a:ext>
            </a:extLst>
          </p:cNvPr>
          <p:cNvSpPr/>
          <p:nvPr/>
        </p:nvSpPr>
        <p:spPr>
          <a:xfrm flipH="1" flipV="1">
            <a:off x="4283968" y="5085184"/>
            <a:ext cx="108012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52034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p:nvSpPr>
        <p:spPr>
          <a:xfrm>
            <a:off x="755577" y="648219"/>
            <a:ext cx="3666356" cy="830997"/>
          </a:xfrm>
          <a:prstGeom prst="rect">
            <a:avLst/>
          </a:prstGeom>
        </p:spPr>
        <p:txBody>
          <a:bodyPr wrap="square">
            <a:spAutoFit/>
          </a:bodyPr>
          <a:lstStyle/>
          <a:p>
            <a:r>
              <a:rPr lang="en-GB" sz="4800" b="1" dirty="0">
                <a:solidFill>
                  <a:prstClr val="white"/>
                </a:solidFill>
              </a:rPr>
              <a:t>Three Modes</a:t>
            </a: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prstClr val="white"/>
                </a:solidFill>
              </a:rPr>
              <a:t>@</a:t>
            </a:r>
            <a:r>
              <a:rPr lang="en-GB" dirty="0" err="1">
                <a:solidFill>
                  <a:prstClr val="white"/>
                </a:solidFill>
              </a:rPr>
              <a:t>TTRockStars</a:t>
            </a:r>
            <a:endParaRPr lang="en-GB" dirty="0">
              <a:solidFill>
                <a:prstClr val="white"/>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prstClr val="white"/>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043608" y="4256880"/>
            <a:ext cx="2094284" cy="769441"/>
          </a:xfrm>
          <a:prstGeom prst="rect">
            <a:avLst/>
          </a:prstGeom>
        </p:spPr>
        <p:txBody>
          <a:bodyPr wrap="square">
            <a:spAutoFit/>
          </a:bodyPr>
          <a:lstStyle/>
          <a:p>
            <a:pPr algn="ctr"/>
            <a:r>
              <a:rPr lang="en-GB" sz="4400" dirty="0">
                <a:solidFill>
                  <a:prstClr val="white"/>
                </a:solidFill>
              </a:rPr>
              <a:t>Paper</a:t>
            </a:r>
          </a:p>
        </p:txBody>
      </p:sp>
      <p:sp>
        <p:nvSpPr>
          <p:cNvPr id="15" name="Rectangle 14"/>
          <p:cNvSpPr/>
          <p:nvPr/>
        </p:nvSpPr>
        <p:spPr>
          <a:xfrm>
            <a:off x="3892278" y="4256880"/>
            <a:ext cx="2094284" cy="769441"/>
          </a:xfrm>
          <a:prstGeom prst="rect">
            <a:avLst/>
          </a:prstGeom>
        </p:spPr>
        <p:txBody>
          <a:bodyPr wrap="square">
            <a:spAutoFit/>
          </a:bodyPr>
          <a:lstStyle/>
          <a:p>
            <a:pPr algn="ctr"/>
            <a:r>
              <a:rPr lang="en-GB" sz="4400" dirty="0">
                <a:solidFill>
                  <a:prstClr val="white"/>
                </a:solidFill>
              </a:rPr>
              <a:t>Website</a:t>
            </a:r>
          </a:p>
        </p:txBody>
      </p:sp>
      <p:sp>
        <p:nvSpPr>
          <p:cNvPr id="18" name="Rectangle 17"/>
          <p:cNvSpPr/>
          <p:nvPr/>
        </p:nvSpPr>
        <p:spPr>
          <a:xfrm>
            <a:off x="6512359" y="4256880"/>
            <a:ext cx="2094284" cy="769441"/>
          </a:xfrm>
          <a:prstGeom prst="rect">
            <a:avLst/>
          </a:prstGeom>
        </p:spPr>
        <p:txBody>
          <a:bodyPr wrap="square">
            <a:spAutoFit/>
          </a:bodyPr>
          <a:lstStyle/>
          <a:p>
            <a:pPr algn="ctr"/>
            <a:r>
              <a:rPr lang="en-GB" sz="4400" dirty="0">
                <a:solidFill>
                  <a:prstClr val="white"/>
                </a:solidFill>
              </a:rPr>
              <a:t>App</a:t>
            </a:r>
          </a:p>
        </p:txBody>
      </p:sp>
      <p:grpSp>
        <p:nvGrpSpPr>
          <p:cNvPr id="21" name="Group 20"/>
          <p:cNvGrpSpPr/>
          <p:nvPr/>
        </p:nvGrpSpPr>
        <p:grpSpPr>
          <a:xfrm>
            <a:off x="3466134" y="1579121"/>
            <a:ext cx="2832396" cy="2647160"/>
            <a:chOff x="3356645" y="1822932"/>
            <a:chExt cx="2832396" cy="2647160"/>
          </a:xfrm>
        </p:grpSpPr>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30861" y="3193888"/>
              <a:ext cx="1358180" cy="1238354"/>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61492" y="1822932"/>
              <a:ext cx="1358180" cy="1301712"/>
            </a:xfrm>
            <a:prstGeom prst="rect">
              <a:avLst/>
            </a:prstGeom>
          </p:spPr>
        </p:pic>
        <p:pic>
          <p:nvPicPr>
            <p:cNvPr id="19" name="Picture 1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830860" y="1822932"/>
              <a:ext cx="1358180" cy="1301712"/>
            </a:xfrm>
            <a:prstGeom prst="rect">
              <a:avLst/>
            </a:prstGeom>
          </p:spPr>
        </p:pic>
        <p:pic>
          <p:nvPicPr>
            <p:cNvPr id="20" name="Picture 1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356645" y="3168380"/>
              <a:ext cx="1358180" cy="1301712"/>
            </a:xfrm>
            <a:prstGeom prst="rect">
              <a:avLst/>
            </a:prstGeom>
          </p:spPr>
        </p:pic>
      </p:grpSp>
      <p:pic>
        <p:nvPicPr>
          <p:cNvPr id="22" name="Picture 21"/>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790029" y="1838745"/>
            <a:ext cx="1538944" cy="2084176"/>
          </a:xfrm>
          <a:prstGeom prst="rect">
            <a:avLst/>
          </a:prstGeom>
        </p:spPr>
      </p:pic>
      <p:pic>
        <p:nvPicPr>
          <p:cNvPr id="23" name="Picture 2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30774" y="1579121"/>
            <a:ext cx="1919952" cy="2690896"/>
          </a:xfrm>
          <a:prstGeom prst="rect">
            <a:avLst/>
          </a:prstGeom>
        </p:spPr>
      </p:pic>
      <p:grpSp>
        <p:nvGrpSpPr>
          <p:cNvPr id="24" name="Group 23"/>
          <p:cNvGrpSpPr/>
          <p:nvPr/>
        </p:nvGrpSpPr>
        <p:grpSpPr>
          <a:xfrm>
            <a:off x="9612560" y="1523447"/>
            <a:ext cx="1512168" cy="2533229"/>
            <a:chOff x="647564" y="1523447"/>
            <a:chExt cx="1512168" cy="2533229"/>
          </a:xfrm>
        </p:grpSpPr>
        <p:pic>
          <p:nvPicPr>
            <p:cNvPr id="25" name="Picture 2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6253">
              <a:off x="647564" y="1937307"/>
              <a:ext cx="1512168" cy="2119369"/>
            </a:xfrm>
            <a:prstGeom prst="rect">
              <a:avLst/>
            </a:prstGeom>
          </p:spPr>
        </p:pic>
        <p:sp>
          <p:nvSpPr>
            <p:cNvPr id="26" name="TextBox 25"/>
            <p:cNvSpPr txBox="1"/>
            <p:nvPr/>
          </p:nvSpPr>
          <p:spPr>
            <a:xfrm>
              <a:off x="727407" y="1523447"/>
              <a:ext cx="1352482" cy="400110"/>
            </a:xfrm>
            <a:prstGeom prst="rect">
              <a:avLst/>
            </a:prstGeom>
            <a:noFill/>
          </p:spPr>
          <p:txBody>
            <a:bodyPr wrap="square" rtlCol="0">
              <a:spAutoFit/>
            </a:bodyPr>
            <a:lstStyle/>
            <a:p>
              <a:pPr algn="ctr"/>
              <a:r>
                <a:rPr lang="en-GB" sz="2000" dirty="0">
                  <a:solidFill>
                    <a:schemeClr val="bg1"/>
                  </a:solidFill>
                </a:rPr>
                <a:t>Lesson 1</a:t>
              </a:r>
            </a:p>
          </p:txBody>
        </p:sp>
      </p:grpSp>
      <p:grpSp>
        <p:nvGrpSpPr>
          <p:cNvPr id="27" name="Group 26"/>
          <p:cNvGrpSpPr/>
          <p:nvPr/>
        </p:nvGrpSpPr>
        <p:grpSpPr>
          <a:xfrm>
            <a:off x="13284968" y="1523446"/>
            <a:ext cx="1512168" cy="2533229"/>
            <a:chOff x="2279432" y="1523446"/>
            <a:chExt cx="1512168" cy="2533229"/>
          </a:xfrm>
        </p:grpSpPr>
        <p:pic>
          <p:nvPicPr>
            <p:cNvPr id="28" name="Picture 2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6253">
              <a:off x="2279432" y="1937306"/>
              <a:ext cx="1512168" cy="2119369"/>
            </a:xfrm>
            <a:prstGeom prst="rect">
              <a:avLst/>
            </a:prstGeom>
          </p:spPr>
        </p:pic>
        <p:sp>
          <p:nvSpPr>
            <p:cNvPr id="29" name="TextBox 28"/>
            <p:cNvSpPr txBox="1"/>
            <p:nvPr/>
          </p:nvSpPr>
          <p:spPr>
            <a:xfrm>
              <a:off x="2359275" y="1523446"/>
              <a:ext cx="1352482" cy="400110"/>
            </a:xfrm>
            <a:prstGeom prst="rect">
              <a:avLst/>
            </a:prstGeom>
            <a:noFill/>
          </p:spPr>
          <p:txBody>
            <a:bodyPr wrap="square" rtlCol="0">
              <a:spAutoFit/>
            </a:bodyPr>
            <a:lstStyle/>
            <a:p>
              <a:pPr algn="ctr"/>
              <a:r>
                <a:rPr lang="en-GB" sz="2000" dirty="0">
                  <a:solidFill>
                    <a:schemeClr val="bg1"/>
                  </a:solidFill>
                </a:rPr>
                <a:t>Lesson 2</a:t>
              </a:r>
            </a:p>
          </p:txBody>
        </p:sp>
      </p:grpSp>
      <p:grpSp>
        <p:nvGrpSpPr>
          <p:cNvPr id="30" name="Group 29"/>
          <p:cNvGrpSpPr/>
          <p:nvPr/>
        </p:nvGrpSpPr>
        <p:grpSpPr>
          <a:xfrm>
            <a:off x="16955449" y="1523445"/>
            <a:ext cx="1512168" cy="2533229"/>
            <a:chOff x="3902009" y="1523445"/>
            <a:chExt cx="1512168" cy="2533229"/>
          </a:xfrm>
        </p:grpSpPr>
        <p:pic>
          <p:nvPicPr>
            <p:cNvPr id="31" name="Picture 30"/>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6253">
              <a:off x="3902009" y="1937305"/>
              <a:ext cx="1512168" cy="2119369"/>
            </a:xfrm>
            <a:prstGeom prst="rect">
              <a:avLst/>
            </a:prstGeom>
          </p:spPr>
        </p:pic>
        <p:sp>
          <p:nvSpPr>
            <p:cNvPr id="32" name="TextBox 31"/>
            <p:cNvSpPr txBox="1"/>
            <p:nvPr/>
          </p:nvSpPr>
          <p:spPr>
            <a:xfrm>
              <a:off x="3981852" y="1523445"/>
              <a:ext cx="1352482" cy="400110"/>
            </a:xfrm>
            <a:prstGeom prst="rect">
              <a:avLst/>
            </a:prstGeom>
            <a:noFill/>
          </p:spPr>
          <p:txBody>
            <a:bodyPr wrap="square" rtlCol="0">
              <a:spAutoFit/>
            </a:bodyPr>
            <a:lstStyle/>
            <a:p>
              <a:pPr algn="ctr"/>
              <a:r>
                <a:rPr lang="en-GB" sz="2000" dirty="0">
                  <a:solidFill>
                    <a:schemeClr val="bg1"/>
                  </a:solidFill>
                </a:rPr>
                <a:t>Lesson 3</a:t>
              </a:r>
            </a:p>
          </p:txBody>
        </p:sp>
      </p:grpSp>
      <p:grpSp>
        <p:nvGrpSpPr>
          <p:cNvPr id="33" name="Group 32"/>
          <p:cNvGrpSpPr/>
          <p:nvPr/>
        </p:nvGrpSpPr>
        <p:grpSpPr>
          <a:xfrm>
            <a:off x="20544160" y="1523446"/>
            <a:ext cx="1512168" cy="2533229"/>
            <a:chOff x="5524585" y="1523446"/>
            <a:chExt cx="1512168" cy="2533229"/>
          </a:xfrm>
        </p:grpSpPr>
        <p:pic>
          <p:nvPicPr>
            <p:cNvPr id="34" name="Picture 33"/>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6253">
              <a:off x="5524585" y="1937306"/>
              <a:ext cx="1512168" cy="2119369"/>
            </a:xfrm>
            <a:prstGeom prst="rect">
              <a:avLst/>
            </a:prstGeom>
          </p:spPr>
        </p:pic>
        <p:sp>
          <p:nvSpPr>
            <p:cNvPr id="35" name="TextBox 34"/>
            <p:cNvSpPr txBox="1"/>
            <p:nvPr/>
          </p:nvSpPr>
          <p:spPr>
            <a:xfrm>
              <a:off x="5604428" y="1523446"/>
              <a:ext cx="1352482" cy="400110"/>
            </a:xfrm>
            <a:prstGeom prst="rect">
              <a:avLst/>
            </a:prstGeom>
            <a:noFill/>
          </p:spPr>
          <p:txBody>
            <a:bodyPr wrap="square" rtlCol="0">
              <a:spAutoFit/>
            </a:bodyPr>
            <a:lstStyle/>
            <a:p>
              <a:pPr algn="ctr"/>
              <a:r>
                <a:rPr lang="en-GB" sz="2000" dirty="0">
                  <a:solidFill>
                    <a:schemeClr val="bg1"/>
                  </a:solidFill>
                </a:rPr>
                <a:t>Lesson 4</a:t>
              </a:r>
            </a:p>
          </p:txBody>
        </p:sp>
      </p:grpSp>
      <p:grpSp>
        <p:nvGrpSpPr>
          <p:cNvPr id="36" name="Group 35"/>
          <p:cNvGrpSpPr/>
          <p:nvPr/>
        </p:nvGrpSpPr>
        <p:grpSpPr>
          <a:xfrm>
            <a:off x="24301537" y="1523445"/>
            <a:ext cx="1512168" cy="2533229"/>
            <a:chOff x="7147162" y="1523445"/>
            <a:chExt cx="1512168" cy="2533229"/>
          </a:xfrm>
        </p:grpSpPr>
        <p:pic>
          <p:nvPicPr>
            <p:cNvPr id="37" name="Picture 3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6253">
              <a:off x="7147162" y="1937305"/>
              <a:ext cx="1512168" cy="2119369"/>
            </a:xfrm>
            <a:prstGeom prst="rect">
              <a:avLst/>
            </a:prstGeom>
          </p:spPr>
        </p:pic>
        <p:sp>
          <p:nvSpPr>
            <p:cNvPr id="38" name="TextBox 37"/>
            <p:cNvSpPr txBox="1"/>
            <p:nvPr/>
          </p:nvSpPr>
          <p:spPr>
            <a:xfrm>
              <a:off x="7227005" y="1523445"/>
              <a:ext cx="1352482" cy="400110"/>
            </a:xfrm>
            <a:prstGeom prst="rect">
              <a:avLst/>
            </a:prstGeom>
            <a:noFill/>
          </p:spPr>
          <p:txBody>
            <a:bodyPr wrap="square" rtlCol="0">
              <a:spAutoFit/>
            </a:bodyPr>
            <a:lstStyle/>
            <a:p>
              <a:pPr algn="ctr"/>
              <a:r>
                <a:rPr lang="en-GB" sz="2000" dirty="0">
                  <a:solidFill>
                    <a:schemeClr val="bg1"/>
                  </a:solidFill>
                </a:rPr>
                <a:t>Lesson 5</a:t>
              </a:r>
            </a:p>
          </p:txBody>
        </p:sp>
      </p:grpSp>
      <p:pic>
        <p:nvPicPr>
          <p:cNvPr id="39" name="Picture 7" descr="C:\Users\Bruno\Dropbox\TTRS\images\TTRSbanner.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728464" y="5125628"/>
            <a:ext cx="5795864" cy="1231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482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9CB34-DFC3-4070-9458-B72E6D5BA3C9}"/>
              </a:ext>
            </a:extLst>
          </p:cNvPr>
          <p:cNvSpPr>
            <a:spLocks noGrp="1"/>
          </p:cNvSpPr>
          <p:nvPr>
            <p:ph type="title"/>
          </p:nvPr>
        </p:nvSpPr>
        <p:spPr/>
        <p:txBody>
          <a:bodyPr/>
          <a:lstStyle/>
          <a:p>
            <a:r>
              <a:rPr lang="en-US" dirty="0"/>
              <a:t>Paper</a:t>
            </a:r>
            <a:endParaRPr lang="en-GB" dirty="0"/>
          </a:p>
        </p:txBody>
      </p:sp>
      <p:pic>
        <p:nvPicPr>
          <p:cNvPr id="4" name="Picture 3">
            <a:extLst>
              <a:ext uri="{FF2B5EF4-FFF2-40B4-BE49-F238E27FC236}">
                <a16:creationId xmlns:a16="http://schemas.microsoft.com/office/drawing/2014/main" id="{69366A13-6EB4-45EC-AE5E-61497ECBB5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1417638"/>
            <a:ext cx="3477748" cy="4874215"/>
          </a:xfrm>
          <a:prstGeom prst="rect">
            <a:avLst/>
          </a:prstGeom>
        </p:spPr>
      </p:pic>
      <p:sp>
        <p:nvSpPr>
          <p:cNvPr id="5" name="TextBox 4">
            <a:extLst>
              <a:ext uri="{FF2B5EF4-FFF2-40B4-BE49-F238E27FC236}">
                <a16:creationId xmlns:a16="http://schemas.microsoft.com/office/drawing/2014/main" id="{2EB1450F-879A-40BB-AC6A-EE2E825D0E5B}"/>
              </a:ext>
            </a:extLst>
          </p:cNvPr>
          <p:cNvSpPr txBox="1"/>
          <p:nvPr/>
        </p:nvSpPr>
        <p:spPr>
          <a:xfrm>
            <a:off x="4416763" y="1496123"/>
            <a:ext cx="4104456"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a:t>These are all readily available online</a:t>
            </a:r>
          </a:p>
          <a:p>
            <a:pPr marL="285750" indent="-285750">
              <a:buFont typeface="Arial" panose="020B0604020202020204" pitchFamily="34" charset="0"/>
              <a:buChar char="•"/>
            </a:pPr>
            <a:r>
              <a:rPr lang="en-US" sz="2800" dirty="0"/>
              <a:t>Worksheets cater for all tables up to 12</a:t>
            </a:r>
          </a:p>
          <a:p>
            <a:pPr marL="285750" indent="-285750">
              <a:buFont typeface="Arial" panose="020B0604020202020204" pitchFamily="34" charset="0"/>
              <a:buChar char="•"/>
            </a:pPr>
            <a:r>
              <a:rPr lang="en-US" sz="2800" dirty="0"/>
              <a:t>Offer different styles of questions </a:t>
            </a:r>
          </a:p>
          <a:p>
            <a:pPr marL="285750" indent="-285750">
              <a:buFont typeface="Arial" panose="020B0604020202020204" pitchFamily="34" charset="0"/>
              <a:buChar char="•"/>
            </a:pPr>
            <a:r>
              <a:rPr lang="en-US" sz="2800" dirty="0"/>
              <a:t> Can be used as additional homework </a:t>
            </a:r>
          </a:p>
          <a:p>
            <a:pPr marL="285750" indent="-285750">
              <a:buFont typeface="Arial" panose="020B0604020202020204" pitchFamily="34" charset="0"/>
              <a:buChar char="•"/>
            </a:pPr>
            <a:r>
              <a:rPr lang="en-US" sz="2800" dirty="0"/>
              <a:t>Could be snipped and used on daily dashboard or in key skills</a:t>
            </a:r>
            <a:endParaRPr lang="en-GB" sz="2800" dirty="0"/>
          </a:p>
        </p:txBody>
      </p:sp>
    </p:spTree>
    <p:extLst>
      <p:ext uri="{BB962C8B-B14F-4D97-AF65-F5344CB8AC3E}">
        <p14:creationId xmlns:p14="http://schemas.microsoft.com/office/powerpoint/2010/main" val="2464513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4"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pic>
        <p:nvPicPr>
          <p:cNvPr id="10"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noGrp="1"/>
          </p:cNvSpPr>
          <p:nvPr>
            <p:ph type="ctrTitle"/>
          </p:nvPr>
        </p:nvSpPr>
        <p:spPr>
          <a:xfrm>
            <a:off x="727407" y="953961"/>
            <a:ext cx="3459818" cy="936104"/>
          </a:xfrm>
        </p:spPr>
        <p:txBody>
          <a:bodyPr anchor="t">
            <a:normAutofit/>
          </a:bodyPr>
          <a:lstStyle/>
          <a:p>
            <a:pPr marL="174625" indent="-174625" algn="l"/>
            <a:r>
              <a:rPr lang="en-GB" b="1" dirty="0">
                <a:solidFill>
                  <a:schemeClr val="bg1"/>
                </a:solidFill>
                <a:latin typeface="Rock" panose="00000400000000000000" pitchFamily="2" charset="0"/>
              </a:rPr>
              <a:t>Website</a:t>
            </a:r>
            <a:endParaRPr lang="en-GB" dirty="0">
              <a:solidFill>
                <a:schemeClr val="bg1"/>
              </a:solidFill>
              <a:latin typeface="+mn-lt"/>
              <a:ea typeface="+mn-ea"/>
              <a:cs typeface="+mn-cs"/>
            </a:endParaRPr>
          </a:p>
        </p:txBody>
      </p:sp>
      <p:pic>
        <p:nvPicPr>
          <p:cNvPr id="60" name="Picture 59" descr="... | Free Stock Photo | Illustration of a laptop computer | # 17119"/>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915816" y="485751"/>
            <a:ext cx="5821451" cy="5821451"/>
          </a:xfrm>
          <a:prstGeom prst="rect">
            <a:avLst/>
          </a:prstGeom>
        </p:spPr>
      </p:pic>
      <p:sp>
        <p:nvSpPr>
          <p:cNvPr id="55" name="TextBox 54"/>
          <p:cNvSpPr txBox="1"/>
          <p:nvPr/>
        </p:nvSpPr>
        <p:spPr>
          <a:xfrm>
            <a:off x="4295561" y="1288529"/>
            <a:ext cx="2714401" cy="2123658"/>
          </a:xfrm>
          <a:prstGeom prst="rect">
            <a:avLst/>
          </a:prstGeom>
          <a:noFill/>
        </p:spPr>
        <p:txBody>
          <a:bodyPr wrap="square" rtlCol="0">
            <a:spAutoFit/>
          </a:bodyPr>
          <a:lstStyle/>
          <a:p>
            <a:pPr algn="ctr"/>
            <a:r>
              <a:rPr lang="en-GB" sz="4400" dirty="0">
                <a:solidFill>
                  <a:schemeClr val="bg1"/>
                </a:solidFill>
                <a:sym typeface="Wingdings" panose="05000000000000000000" pitchFamily="2" charset="2"/>
              </a:rPr>
              <a:t></a:t>
            </a:r>
          </a:p>
          <a:p>
            <a:pPr algn="ctr"/>
            <a:r>
              <a:rPr lang="en-GB" sz="4400" dirty="0">
                <a:solidFill>
                  <a:schemeClr val="bg1"/>
                </a:solidFill>
              </a:rPr>
              <a:t>1 minute games</a:t>
            </a:r>
          </a:p>
        </p:txBody>
      </p:sp>
      <p:grpSp>
        <p:nvGrpSpPr>
          <p:cNvPr id="14" name="Group 13"/>
          <p:cNvGrpSpPr/>
          <p:nvPr/>
        </p:nvGrpSpPr>
        <p:grpSpPr>
          <a:xfrm>
            <a:off x="3257114" y="1418767"/>
            <a:ext cx="4499780" cy="1938992"/>
            <a:chOff x="-4313612" y="4843089"/>
            <a:chExt cx="4499780" cy="1938992"/>
          </a:xfrm>
        </p:grpSpPr>
        <p:sp>
          <p:nvSpPr>
            <p:cNvPr id="63" name="TextBox 62"/>
            <p:cNvSpPr txBox="1"/>
            <p:nvPr/>
          </p:nvSpPr>
          <p:spPr>
            <a:xfrm>
              <a:off x="-4313612" y="4843089"/>
              <a:ext cx="4313612" cy="1938992"/>
            </a:xfrm>
            <a:prstGeom prst="rect">
              <a:avLst/>
            </a:prstGeom>
            <a:noFill/>
          </p:spPr>
          <p:txBody>
            <a:bodyPr wrap="square" rtlCol="0">
              <a:spAutoFit/>
            </a:bodyPr>
            <a:lstStyle/>
            <a:p>
              <a:pPr algn="ctr"/>
              <a:r>
                <a:rPr lang="en-GB" sz="4000" dirty="0">
                  <a:solidFill>
                    <a:schemeClr val="bg1"/>
                  </a:solidFill>
                  <a:sym typeface="Wingdings" panose="05000000000000000000" pitchFamily="2" charset="2"/>
                </a:rPr>
                <a:t>Single player</a:t>
              </a:r>
            </a:p>
            <a:p>
              <a:pPr algn="ctr"/>
              <a:r>
                <a:rPr lang="en-GB" sz="4000" dirty="0">
                  <a:solidFill>
                    <a:schemeClr val="bg1"/>
                  </a:solidFill>
                  <a:sym typeface="Wingdings" panose="05000000000000000000" pitchFamily="2" charset="2"/>
                </a:rPr>
                <a:t>Or</a:t>
              </a:r>
            </a:p>
            <a:p>
              <a:pPr algn="ctr"/>
              <a:r>
                <a:rPr lang="en-GB" sz="4000" dirty="0">
                  <a:solidFill>
                    <a:schemeClr val="bg1"/>
                  </a:solidFill>
                  <a:sym typeface="Wingdings" panose="05000000000000000000" pitchFamily="2" charset="2"/>
                </a:rPr>
                <a:t>Multi-player</a:t>
              </a:r>
              <a:endParaRPr lang="en-GB" sz="4000" dirty="0">
                <a:solidFill>
                  <a:schemeClr val="bg1"/>
                </a:solidFill>
              </a:endParaRPr>
            </a:p>
          </p:txBody>
        </p:sp>
        <p:pic>
          <p:nvPicPr>
            <p:cNvPr id="2" name="Picture 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0477" y="4843089"/>
              <a:ext cx="632693" cy="642208"/>
            </a:xfrm>
            <a:prstGeom prst="rect">
              <a:avLst/>
            </a:prstGeom>
          </p:spPr>
        </p:pic>
        <p:grpSp>
          <p:nvGrpSpPr>
            <p:cNvPr id="3" name="Group 2"/>
            <p:cNvGrpSpPr/>
            <p:nvPr/>
          </p:nvGrpSpPr>
          <p:grpSpPr>
            <a:xfrm>
              <a:off x="-740477" y="6071203"/>
              <a:ext cx="926645" cy="642208"/>
              <a:chOff x="-740477" y="6071203"/>
              <a:chExt cx="926645" cy="642208"/>
            </a:xfrm>
          </p:grpSpPr>
          <p:pic>
            <p:nvPicPr>
              <p:cNvPr id="65" name="Picture 6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0477" y="6071203"/>
                <a:ext cx="632693" cy="642208"/>
              </a:xfrm>
              <a:prstGeom prst="rect">
                <a:avLst/>
              </a:prstGeom>
            </p:spPr>
          </p:pic>
          <p:pic>
            <p:nvPicPr>
              <p:cNvPr id="66" name="Picture 6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6319" y="6071203"/>
                <a:ext cx="632693" cy="642208"/>
              </a:xfrm>
              <a:prstGeom prst="rect">
                <a:avLst/>
              </a:prstGeom>
            </p:spPr>
          </p:pic>
          <p:pic>
            <p:nvPicPr>
              <p:cNvPr id="67" name="Picture 6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6525" y="6071203"/>
                <a:ext cx="632693" cy="642208"/>
              </a:xfrm>
              <a:prstGeom prst="rect">
                <a:avLst/>
              </a:prstGeom>
            </p:spPr>
          </p:pic>
        </p:grpSp>
      </p:grpSp>
      <p:grpSp>
        <p:nvGrpSpPr>
          <p:cNvPr id="18" name="Group 17"/>
          <p:cNvGrpSpPr/>
          <p:nvPr/>
        </p:nvGrpSpPr>
        <p:grpSpPr>
          <a:xfrm>
            <a:off x="4069755" y="1422013"/>
            <a:ext cx="3615210" cy="1938992"/>
            <a:chOff x="3851024" y="1345372"/>
            <a:chExt cx="3615210" cy="1938992"/>
          </a:xfrm>
        </p:grpSpPr>
        <p:sp>
          <p:nvSpPr>
            <p:cNvPr id="64" name="TextBox 63"/>
            <p:cNvSpPr txBox="1"/>
            <p:nvPr/>
          </p:nvSpPr>
          <p:spPr>
            <a:xfrm>
              <a:off x="3851024" y="1345372"/>
              <a:ext cx="3115707" cy="1938992"/>
            </a:xfrm>
            <a:prstGeom prst="rect">
              <a:avLst/>
            </a:prstGeom>
            <a:noFill/>
          </p:spPr>
          <p:txBody>
            <a:bodyPr wrap="square" rtlCol="0">
              <a:spAutoFit/>
            </a:bodyPr>
            <a:lstStyle/>
            <a:p>
              <a:r>
                <a:rPr lang="en-GB" sz="4000" dirty="0">
                  <a:solidFill>
                    <a:schemeClr val="bg1"/>
                  </a:solidFill>
                  <a:sym typeface="Wingdings" panose="05000000000000000000" pitchFamily="2" charset="2"/>
                </a:rPr>
                <a:t>Earn &amp; spend on your avatar</a:t>
              </a:r>
              <a:endParaRPr lang="en-GB" sz="4000" dirty="0">
                <a:solidFill>
                  <a:schemeClr val="bg1"/>
                </a:solidFill>
              </a:endParaRPr>
            </a:p>
          </p:txBody>
        </p:sp>
        <p:pic>
          <p:nvPicPr>
            <p:cNvPr id="16" name="Picture 1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819209" y="2154310"/>
              <a:ext cx="1647025" cy="936667"/>
            </a:xfrm>
            <a:prstGeom prst="rect">
              <a:avLst/>
            </a:prstGeom>
          </p:spPr>
        </p:pic>
      </p:grpSp>
      <p:grpSp>
        <p:nvGrpSpPr>
          <p:cNvPr id="69" name="Group 68"/>
          <p:cNvGrpSpPr/>
          <p:nvPr/>
        </p:nvGrpSpPr>
        <p:grpSpPr>
          <a:xfrm>
            <a:off x="4200352" y="1288529"/>
            <a:ext cx="2985110" cy="2284487"/>
            <a:chOff x="1098476" y="680301"/>
            <a:chExt cx="7217940" cy="5523848"/>
          </a:xfrm>
        </p:grpSpPr>
        <p:grpSp>
          <p:nvGrpSpPr>
            <p:cNvPr id="70" name="Group 69"/>
            <p:cNvGrpSpPr/>
            <p:nvPr/>
          </p:nvGrpSpPr>
          <p:grpSpPr>
            <a:xfrm>
              <a:off x="1098476" y="2063601"/>
              <a:ext cx="7217940" cy="1275836"/>
              <a:chOff x="1098476" y="2063601"/>
              <a:chExt cx="7217940" cy="1275836"/>
            </a:xfrm>
          </p:grpSpPr>
          <p:pic>
            <p:nvPicPr>
              <p:cNvPr id="86" name="Picture 4" descr="C:\Users\Bruno\Dropbox\TTRS\20 characters\Character 7.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059880" y="2063601"/>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6" descr="C:\Users\Bruno\Dropbox\TTRS\20 characters\Character 9.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040581" y="2063602"/>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8" descr="C:\Users\Bruno\Dropbox\TTRS\20 characters\Character 11.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079178" y="2063602"/>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6" descr="C:\Users\Bruno\Dropbox\TTRS\20 characters\Character 2.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098476" y="2063602"/>
                <a:ext cx="1201391" cy="120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 name="Group 70"/>
            <p:cNvGrpSpPr/>
            <p:nvPr/>
          </p:nvGrpSpPr>
          <p:grpSpPr>
            <a:xfrm>
              <a:off x="1098476" y="3446904"/>
              <a:ext cx="7217940" cy="1275835"/>
              <a:chOff x="1098476" y="3446904"/>
              <a:chExt cx="7217940" cy="1275835"/>
            </a:xfrm>
          </p:grpSpPr>
          <p:pic>
            <p:nvPicPr>
              <p:cNvPr id="82" name="Picture 7" descr="C:\Users\Bruno\Dropbox\TTRS\20 characters\Character 10.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059880"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9" descr="C:\Users\Bruno\Dropbox\TTRS\20 characters\Character 12.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040581"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4" descr="C:\Users\Bruno\Dropbox\TTRS\20 characters\Character 17.pn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098476"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7" descr="C:\Users\Bruno\Dropbox\TTRS\20 characters\Character 4.pn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079177"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2" name="Group 71"/>
            <p:cNvGrpSpPr/>
            <p:nvPr/>
          </p:nvGrpSpPr>
          <p:grpSpPr>
            <a:xfrm>
              <a:off x="1098476" y="4830206"/>
              <a:ext cx="7217940" cy="1373943"/>
              <a:chOff x="827584" y="4934389"/>
              <a:chExt cx="7759724" cy="1477072"/>
            </a:xfrm>
          </p:grpSpPr>
          <p:pic>
            <p:nvPicPr>
              <p:cNvPr id="78" name="Picture 5" descr="C:\Users\Bruno\Dropbox\TTRS\20 characters\Character 8.png"/>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2956959" y="5039861"/>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3" descr="C:\Users\Bruno\Dropbox\TTRS\20 characters\Character 16.png"/>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5086334" y="5039861"/>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5" descr="C:\Users\Bruno\Dropbox\TTRS\20 characters\Character 1.png"/>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7179039" y="5003192"/>
                <a:ext cx="1408269" cy="1408269"/>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3" descr="C:\Users\Bruno\Dropbox\TTRS\20 characters\Character 6.png"/>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827584" y="4934389"/>
                <a:ext cx="1371600" cy="1371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Group 72"/>
            <p:cNvGrpSpPr/>
            <p:nvPr/>
          </p:nvGrpSpPr>
          <p:grpSpPr>
            <a:xfrm>
              <a:off x="1098476" y="680301"/>
              <a:ext cx="7217940" cy="1275835"/>
              <a:chOff x="827584" y="472989"/>
              <a:chExt cx="7759724" cy="1371600"/>
            </a:xfrm>
          </p:grpSpPr>
          <p:pic>
            <p:nvPicPr>
              <p:cNvPr id="74" name="Picture 12" descr="C:\Users\Bruno\Dropbox\TTRS\20 characters\Character 15.png"/>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7215708"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0" descr="C:\Users\Bruno\Dropbox\TTRS\20 characters\Character 13.png"/>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5086334"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1" descr="C:\Users\Bruno\Dropbox\TTRS\20 characters\Character 14.png"/>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2956959"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8" descr="C:\Users\Bruno\Dropbox\TTRS\20 characters\Character 5.png"/>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827584"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978283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xit" presetSubtype="0" fill="hold" grpId="1" nodeType="withEffect">
                                  <p:stCondLst>
                                    <p:cond delay="0"/>
                                  </p:stCondLst>
                                  <p:childTnLst>
                                    <p:animEffect transition="out" filter="fade">
                                      <p:cBhvr>
                                        <p:cTn id="14" dur="500"/>
                                        <p:tgtEl>
                                          <p:spTgt spid="55"/>
                                        </p:tgtEl>
                                      </p:cBhvr>
                                    </p:animEffect>
                                    <p:set>
                                      <p:cBhvr>
                                        <p:cTn id="15" dur="1" fill="hold">
                                          <p:stCondLst>
                                            <p:cond delay="499"/>
                                          </p:stCondLst>
                                        </p:cTn>
                                        <p:tgtEl>
                                          <p:spTgt spid="5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xit" presetSubtype="0" fill="hold" nodeType="with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500"/>
                                        <p:tgtEl>
                                          <p:spTgt spid="69"/>
                                        </p:tgtEl>
                                      </p:cBhvr>
                                    </p:animEffect>
                                  </p:childTnLst>
                                </p:cTn>
                              </p:par>
                              <p:par>
                                <p:cTn id="29" presetID="10" presetClass="exit" presetSubtype="0" fill="hold" nodeType="with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5"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prstClr val="white"/>
                </a:solidFill>
              </a:rPr>
              <a:t>@</a:t>
            </a:r>
            <a:r>
              <a:rPr lang="en-GB" dirty="0" err="1">
                <a:solidFill>
                  <a:prstClr val="white"/>
                </a:solidFill>
              </a:rPr>
              <a:t>TTRockStars</a:t>
            </a:r>
            <a:endParaRPr lang="en-GB" dirty="0">
              <a:solidFill>
                <a:prstClr val="white"/>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prstClr val="white"/>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3" name="Speech Bubble: Rectangle with Corners Rounded 12"/>
          <p:cNvSpPr/>
          <p:nvPr/>
        </p:nvSpPr>
        <p:spPr>
          <a:xfrm>
            <a:off x="2363924" y="591023"/>
            <a:ext cx="4116016" cy="1336354"/>
          </a:xfrm>
          <a:prstGeom prst="wedgeRoundRectCallout">
            <a:avLst>
              <a:gd name="adj1" fmla="val -20936"/>
              <a:gd name="adj2" fmla="val 94073"/>
              <a:gd name="adj3" fmla="val 16667"/>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You can take part in competitions and challenges!</a:t>
            </a:r>
            <a:endParaRPr lang="en-GB" sz="3200" dirty="0">
              <a:solidFill>
                <a:schemeClr val="tx1"/>
              </a:solidFill>
            </a:endParaRPr>
          </a:p>
        </p:txBody>
      </p:sp>
      <p:pic>
        <p:nvPicPr>
          <p:cNvPr id="14" name="Picture 1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30094" y="1556792"/>
            <a:ext cx="3491610" cy="4337594"/>
          </a:xfrm>
          <a:prstGeom prst="rect">
            <a:avLst/>
          </a:prstGeom>
        </p:spPr>
      </p:pic>
      <p:sp>
        <p:nvSpPr>
          <p:cNvPr id="15" name="Speech Bubble: Rectangle with Corners Rounded 14"/>
          <p:cNvSpPr/>
          <p:nvPr/>
        </p:nvSpPr>
        <p:spPr>
          <a:xfrm>
            <a:off x="4490879" y="2041728"/>
            <a:ext cx="1989061" cy="645792"/>
          </a:xfrm>
          <a:prstGeom prst="wedgeRoundRectCallout">
            <a:avLst>
              <a:gd name="adj1" fmla="val -93552"/>
              <a:gd name="adj2" fmla="val 36149"/>
              <a:gd name="adj3" fmla="val 16667"/>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Enjoy!</a:t>
            </a:r>
          </a:p>
        </p:txBody>
      </p:sp>
      <p:pic>
        <p:nvPicPr>
          <p:cNvPr id="2" name="Picture 1">
            <a:extLst>
              <a:ext uri="{FF2B5EF4-FFF2-40B4-BE49-F238E27FC236}">
                <a16:creationId xmlns:a16="http://schemas.microsoft.com/office/drawing/2014/main" id="{3DBF8670-C4AD-485B-8F87-7B0A985DB473}"/>
              </a:ext>
            </a:extLst>
          </p:cNvPr>
          <p:cNvPicPr>
            <a:picLocks noChangeAspect="1"/>
          </p:cNvPicPr>
          <p:nvPr/>
        </p:nvPicPr>
        <p:blipFill>
          <a:blip r:embed="rId8"/>
          <a:stretch>
            <a:fillRect/>
          </a:stretch>
        </p:blipFill>
        <p:spPr>
          <a:xfrm>
            <a:off x="2595486" y="4387830"/>
            <a:ext cx="4450484" cy="1638300"/>
          </a:xfrm>
          <a:prstGeom prst="rect">
            <a:avLst/>
          </a:prstGeom>
        </p:spPr>
      </p:pic>
      <p:pic>
        <p:nvPicPr>
          <p:cNvPr id="3" name="Picture 2">
            <a:extLst>
              <a:ext uri="{FF2B5EF4-FFF2-40B4-BE49-F238E27FC236}">
                <a16:creationId xmlns:a16="http://schemas.microsoft.com/office/drawing/2014/main" id="{43E1CDC4-DD29-4B59-B240-0F8B2BF8B2EC}"/>
              </a:ext>
            </a:extLst>
          </p:cNvPr>
          <p:cNvPicPr>
            <a:picLocks noChangeAspect="1"/>
          </p:cNvPicPr>
          <p:nvPr/>
        </p:nvPicPr>
        <p:blipFill>
          <a:blip r:embed="rId9"/>
          <a:stretch>
            <a:fillRect/>
          </a:stretch>
        </p:blipFill>
        <p:spPr>
          <a:xfrm>
            <a:off x="6683095" y="608416"/>
            <a:ext cx="1989204" cy="5484880"/>
          </a:xfrm>
          <a:prstGeom prst="rect">
            <a:avLst/>
          </a:prstGeom>
        </p:spPr>
      </p:pic>
    </p:spTree>
    <p:extLst>
      <p:ext uri="{BB962C8B-B14F-4D97-AF65-F5344CB8AC3E}">
        <p14:creationId xmlns:p14="http://schemas.microsoft.com/office/powerpoint/2010/main" val="220433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415515" y="620688"/>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ipad templat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5400000">
            <a:off x="2833575" y="1321996"/>
            <a:ext cx="5709137" cy="44314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pic>
        <p:nvPicPr>
          <p:cNvPr id="10" name="Picture 2" descr="C:\Users\Bruno\Dropbox\TTRS\Avatars\Character 3.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noGrp="1"/>
          </p:cNvSpPr>
          <p:nvPr>
            <p:ph type="ctrTitle"/>
          </p:nvPr>
        </p:nvSpPr>
        <p:spPr>
          <a:xfrm>
            <a:off x="727407" y="953961"/>
            <a:ext cx="3459818" cy="936104"/>
          </a:xfrm>
        </p:spPr>
        <p:txBody>
          <a:bodyPr anchor="t">
            <a:normAutofit/>
          </a:bodyPr>
          <a:lstStyle/>
          <a:p>
            <a:pPr marL="174625" indent="-174625" algn="l"/>
            <a:r>
              <a:rPr lang="en-GB" b="1" dirty="0">
                <a:solidFill>
                  <a:schemeClr val="bg1"/>
                </a:solidFill>
                <a:latin typeface="Rock" panose="00000400000000000000" pitchFamily="2" charset="0"/>
              </a:rPr>
              <a:t>App</a:t>
            </a:r>
            <a:endParaRPr lang="en-GB" dirty="0">
              <a:solidFill>
                <a:schemeClr val="bg1"/>
              </a:solidFill>
              <a:latin typeface="+mn-lt"/>
              <a:ea typeface="+mn-ea"/>
              <a:cs typeface="+mn-cs"/>
            </a:endParaRPr>
          </a:p>
        </p:txBody>
      </p:sp>
      <p:sp>
        <p:nvSpPr>
          <p:cNvPr id="55" name="TextBox 54"/>
          <p:cNvSpPr txBox="1"/>
          <p:nvPr/>
        </p:nvSpPr>
        <p:spPr>
          <a:xfrm>
            <a:off x="4375387" y="2001880"/>
            <a:ext cx="2714401" cy="2585323"/>
          </a:xfrm>
          <a:prstGeom prst="rect">
            <a:avLst/>
          </a:prstGeom>
          <a:noFill/>
        </p:spPr>
        <p:txBody>
          <a:bodyPr wrap="square" rtlCol="0">
            <a:spAutoFit/>
          </a:bodyPr>
          <a:lstStyle/>
          <a:p>
            <a:pPr algn="ctr"/>
            <a:r>
              <a:rPr lang="en-GB" sz="5400" dirty="0">
                <a:solidFill>
                  <a:schemeClr val="bg1"/>
                </a:solidFill>
                <a:sym typeface="Wingdings" panose="05000000000000000000" pitchFamily="2" charset="2"/>
              </a:rPr>
              <a:t></a:t>
            </a:r>
          </a:p>
          <a:p>
            <a:pPr algn="ctr"/>
            <a:r>
              <a:rPr lang="en-GB" sz="5400" dirty="0">
                <a:solidFill>
                  <a:schemeClr val="bg1"/>
                </a:solidFill>
              </a:rPr>
              <a:t>1 minute games</a:t>
            </a:r>
          </a:p>
        </p:txBody>
      </p:sp>
      <p:grpSp>
        <p:nvGrpSpPr>
          <p:cNvPr id="14" name="Group 13"/>
          <p:cNvGrpSpPr/>
          <p:nvPr/>
        </p:nvGrpSpPr>
        <p:grpSpPr>
          <a:xfrm>
            <a:off x="3590275" y="1846709"/>
            <a:ext cx="4313612" cy="3169262"/>
            <a:chOff x="-4313612" y="4843089"/>
            <a:chExt cx="4313612" cy="3169262"/>
          </a:xfrm>
        </p:grpSpPr>
        <p:sp>
          <p:nvSpPr>
            <p:cNvPr id="63" name="TextBox 62"/>
            <p:cNvSpPr txBox="1"/>
            <p:nvPr/>
          </p:nvSpPr>
          <p:spPr>
            <a:xfrm>
              <a:off x="-4313612" y="4843089"/>
              <a:ext cx="4313612" cy="2554545"/>
            </a:xfrm>
            <a:prstGeom prst="rect">
              <a:avLst/>
            </a:prstGeom>
            <a:noFill/>
          </p:spPr>
          <p:txBody>
            <a:bodyPr wrap="square" rtlCol="0">
              <a:spAutoFit/>
            </a:bodyPr>
            <a:lstStyle/>
            <a:p>
              <a:pPr algn="ctr"/>
              <a:r>
                <a:rPr lang="en-GB" sz="4000" dirty="0">
                  <a:solidFill>
                    <a:schemeClr val="bg1"/>
                  </a:solidFill>
                  <a:sym typeface="Wingdings" panose="05000000000000000000" pitchFamily="2" charset="2"/>
                </a:rPr>
                <a:t>Single player</a:t>
              </a:r>
            </a:p>
            <a:p>
              <a:pPr algn="ctr"/>
              <a:endParaRPr lang="en-GB" sz="4000" dirty="0">
                <a:solidFill>
                  <a:schemeClr val="bg1"/>
                </a:solidFill>
                <a:sym typeface="Wingdings" panose="05000000000000000000" pitchFamily="2" charset="2"/>
              </a:endParaRPr>
            </a:p>
            <a:p>
              <a:pPr algn="ctr"/>
              <a:r>
                <a:rPr lang="en-GB" sz="4000" dirty="0">
                  <a:solidFill>
                    <a:schemeClr val="bg1"/>
                  </a:solidFill>
                  <a:sym typeface="Wingdings" panose="05000000000000000000" pitchFamily="2" charset="2"/>
                </a:rPr>
                <a:t>Or</a:t>
              </a:r>
            </a:p>
            <a:p>
              <a:pPr algn="ctr"/>
              <a:r>
                <a:rPr lang="en-GB" sz="4000" dirty="0">
                  <a:solidFill>
                    <a:schemeClr val="bg1"/>
                  </a:solidFill>
                  <a:sym typeface="Wingdings" panose="05000000000000000000" pitchFamily="2" charset="2"/>
                </a:rPr>
                <a:t>Multi-player</a:t>
              </a:r>
              <a:endParaRPr lang="en-GB" sz="4000" dirty="0">
                <a:solidFill>
                  <a:schemeClr val="bg1"/>
                </a:solidFill>
              </a:endParaRPr>
            </a:p>
          </p:txBody>
        </p:sp>
        <p:pic>
          <p:nvPicPr>
            <p:cNvPr id="2" name="Picture 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272561" y="5525992"/>
              <a:ext cx="632693" cy="642208"/>
            </a:xfrm>
            <a:prstGeom prst="rect">
              <a:avLst/>
            </a:prstGeom>
          </p:spPr>
        </p:pic>
        <p:grpSp>
          <p:nvGrpSpPr>
            <p:cNvPr id="3" name="Group 2"/>
            <p:cNvGrpSpPr/>
            <p:nvPr/>
          </p:nvGrpSpPr>
          <p:grpSpPr>
            <a:xfrm>
              <a:off x="-2675945" y="7370143"/>
              <a:ext cx="926645" cy="642208"/>
              <a:chOff x="-2675945" y="7370143"/>
              <a:chExt cx="926645" cy="642208"/>
            </a:xfrm>
          </p:grpSpPr>
          <p:pic>
            <p:nvPicPr>
              <p:cNvPr id="65" name="Picture 6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675945" y="7370143"/>
                <a:ext cx="632693" cy="642208"/>
              </a:xfrm>
              <a:prstGeom prst="rect">
                <a:avLst/>
              </a:prstGeom>
            </p:spPr>
          </p:pic>
          <p:pic>
            <p:nvPicPr>
              <p:cNvPr id="66" name="Picture 6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41787" y="7370143"/>
                <a:ext cx="632693" cy="642208"/>
              </a:xfrm>
              <a:prstGeom prst="rect">
                <a:avLst/>
              </a:prstGeom>
            </p:spPr>
          </p:pic>
          <p:pic>
            <p:nvPicPr>
              <p:cNvPr id="67" name="Picture 6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381993" y="7370143"/>
                <a:ext cx="632693" cy="642208"/>
              </a:xfrm>
              <a:prstGeom prst="rect">
                <a:avLst/>
              </a:prstGeom>
            </p:spPr>
          </p:pic>
        </p:grpSp>
      </p:grpSp>
      <p:grpSp>
        <p:nvGrpSpPr>
          <p:cNvPr id="18" name="Group 17"/>
          <p:cNvGrpSpPr/>
          <p:nvPr/>
        </p:nvGrpSpPr>
        <p:grpSpPr>
          <a:xfrm>
            <a:off x="4199756" y="1815103"/>
            <a:ext cx="2924360" cy="3023580"/>
            <a:chOff x="3851024" y="1345372"/>
            <a:chExt cx="3115707" cy="3221417"/>
          </a:xfrm>
        </p:grpSpPr>
        <p:sp>
          <p:nvSpPr>
            <p:cNvPr id="64" name="TextBox 63"/>
            <p:cNvSpPr txBox="1"/>
            <p:nvPr/>
          </p:nvSpPr>
          <p:spPr>
            <a:xfrm>
              <a:off x="3851024" y="1345372"/>
              <a:ext cx="3115707" cy="2262612"/>
            </a:xfrm>
            <a:prstGeom prst="rect">
              <a:avLst/>
            </a:prstGeom>
            <a:noFill/>
          </p:spPr>
          <p:txBody>
            <a:bodyPr wrap="square" rtlCol="0">
              <a:spAutoFit/>
            </a:bodyPr>
            <a:lstStyle/>
            <a:p>
              <a:pPr algn="ctr"/>
              <a:r>
                <a:rPr lang="en-GB" sz="4400" dirty="0">
                  <a:solidFill>
                    <a:schemeClr val="bg1"/>
                  </a:solidFill>
                  <a:sym typeface="Wingdings" panose="05000000000000000000" pitchFamily="2" charset="2"/>
                </a:rPr>
                <a:t>Earn &amp; spend on your avatar</a:t>
              </a:r>
              <a:endParaRPr lang="en-GB" sz="4400" dirty="0">
                <a:solidFill>
                  <a:schemeClr val="bg1"/>
                </a:solidFill>
              </a:endParaRPr>
            </a:p>
          </p:txBody>
        </p:sp>
        <p:pic>
          <p:nvPicPr>
            <p:cNvPr id="16" name="Picture 1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774521" y="3630122"/>
              <a:ext cx="1647025" cy="936667"/>
            </a:xfrm>
            <a:prstGeom prst="rect">
              <a:avLst/>
            </a:prstGeom>
          </p:spPr>
        </p:pic>
      </p:grpSp>
      <p:grpSp>
        <p:nvGrpSpPr>
          <p:cNvPr id="69" name="Group 68"/>
          <p:cNvGrpSpPr/>
          <p:nvPr/>
        </p:nvGrpSpPr>
        <p:grpSpPr>
          <a:xfrm>
            <a:off x="4200352" y="2246471"/>
            <a:ext cx="2985110" cy="2284487"/>
            <a:chOff x="1098476" y="680301"/>
            <a:chExt cx="7217940" cy="5523848"/>
          </a:xfrm>
        </p:grpSpPr>
        <p:grpSp>
          <p:nvGrpSpPr>
            <p:cNvPr id="70" name="Group 69"/>
            <p:cNvGrpSpPr/>
            <p:nvPr/>
          </p:nvGrpSpPr>
          <p:grpSpPr>
            <a:xfrm>
              <a:off x="1098476" y="2063601"/>
              <a:ext cx="7217940" cy="1275836"/>
              <a:chOff x="1098476" y="2063601"/>
              <a:chExt cx="7217940" cy="1275836"/>
            </a:xfrm>
          </p:grpSpPr>
          <p:pic>
            <p:nvPicPr>
              <p:cNvPr id="86" name="Picture 4" descr="C:\Users\Bruno\Dropbox\TTRS\20 characters\Character 7.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059880" y="2063601"/>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6" descr="C:\Users\Bruno\Dropbox\TTRS\20 characters\Character 9.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040581" y="2063602"/>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8" descr="C:\Users\Bruno\Dropbox\TTRS\20 characters\Character 11.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079178" y="2063602"/>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6" descr="C:\Users\Bruno\Dropbox\TTRS\20 characters\Character 2.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098476" y="2063602"/>
                <a:ext cx="1201391" cy="120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 name="Group 70"/>
            <p:cNvGrpSpPr/>
            <p:nvPr/>
          </p:nvGrpSpPr>
          <p:grpSpPr>
            <a:xfrm>
              <a:off x="1098476" y="3446904"/>
              <a:ext cx="7217940" cy="1275835"/>
              <a:chOff x="1098476" y="3446904"/>
              <a:chExt cx="7217940" cy="1275835"/>
            </a:xfrm>
          </p:grpSpPr>
          <p:pic>
            <p:nvPicPr>
              <p:cNvPr id="82" name="Picture 7" descr="C:\Users\Bruno\Dropbox\TTRS\20 characters\Character 10.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059880"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9" descr="C:\Users\Bruno\Dropbox\TTRS\20 characters\Character 12.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040581"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4" descr="C:\Users\Bruno\Dropbox\TTRS\20 characters\Character 17.pn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098476"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7" descr="C:\Users\Bruno\Dropbox\TTRS\20 characters\Character 4.pn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079177"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2" name="Group 71"/>
            <p:cNvGrpSpPr/>
            <p:nvPr/>
          </p:nvGrpSpPr>
          <p:grpSpPr>
            <a:xfrm>
              <a:off x="1098476" y="4830206"/>
              <a:ext cx="7217940" cy="1373943"/>
              <a:chOff x="827584" y="4934389"/>
              <a:chExt cx="7759724" cy="1477072"/>
            </a:xfrm>
          </p:grpSpPr>
          <p:pic>
            <p:nvPicPr>
              <p:cNvPr id="78" name="Picture 5" descr="C:\Users\Bruno\Dropbox\TTRS\20 characters\Character 8.png"/>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2956959" y="5039861"/>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3" descr="C:\Users\Bruno\Dropbox\TTRS\20 characters\Character 16.png"/>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5086334" y="5039861"/>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5" descr="C:\Users\Bruno\Dropbox\TTRS\20 characters\Character 1.png"/>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7179039" y="5003192"/>
                <a:ext cx="1408269" cy="1408269"/>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3" descr="C:\Users\Bruno\Dropbox\TTRS\20 characters\Character 6.png"/>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827584" y="4934389"/>
                <a:ext cx="1371600" cy="1371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Group 72"/>
            <p:cNvGrpSpPr/>
            <p:nvPr/>
          </p:nvGrpSpPr>
          <p:grpSpPr>
            <a:xfrm>
              <a:off x="1098476" y="680301"/>
              <a:ext cx="7217940" cy="1275835"/>
              <a:chOff x="827584" y="472989"/>
              <a:chExt cx="7759724" cy="1371600"/>
            </a:xfrm>
          </p:grpSpPr>
          <p:pic>
            <p:nvPicPr>
              <p:cNvPr id="74" name="Picture 12" descr="C:\Users\Bruno\Dropbox\TTRS\20 characters\Character 15.png"/>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7215708"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0" descr="C:\Users\Bruno\Dropbox\TTRS\20 characters\Character 13.png"/>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5086334"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1" descr="C:\Users\Bruno\Dropbox\TTRS\20 characters\Character 14.png"/>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2956959"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8" descr="C:\Users\Bruno\Dropbox\TTRS\20 characters\Character 5.png"/>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827584"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3" name="Picture 12"/>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763564" y="1814212"/>
            <a:ext cx="2262737" cy="1591965"/>
          </a:xfrm>
          <a:prstGeom prst="rect">
            <a:avLst/>
          </a:prstGeom>
        </p:spPr>
      </p:pic>
    </p:spTree>
    <p:extLst>
      <p:ext uri="{BB962C8B-B14F-4D97-AF65-F5344CB8AC3E}">
        <p14:creationId xmlns:p14="http://schemas.microsoft.com/office/powerpoint/2010/main" val="2068156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xit" presetSubtype="0" fill="hold" grpId="1" nodeType="withEffect">
                                  <p:stCondLst>
                                    <p:cond delay="0"/>
                                  </p:stCondLst>
                                  <p:childTnLst>
                                    <p:animEffect transition="out" filter="fade">
                                      <p:cBhvr>
                                        <p:cTn id="14" dur="500"/>
                                        <p:tgtEl>
                                          <p:spTgt spid="55"/>
                                        </p:tgtEl>
                                      </p:cBhvr>
                                    </p:animEffect>
                                    <p:set>
                                      <p:cBhvr>
                                        <p:cTn id="15" dur="1" fill="hold">
                                          <p:stCondLst>
                                            <p:cond delay="499"/>
                                          </p:stCondLst>
                                        </p:cTn>
                                        <p:tgtEl>
                                          <p:spTgt spid="5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xit" presetSubtype="0" fill="hold" nodeType="with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500"/>
                                        <p:tgtEl>
                                          <p:spTgt spid="69"/>
                                        </p:tgtEl>
                                      </p:cBhvr>
                                    </p:animEffect>
                                  </p:childTnLst>
                                </p:cTn>
                              </p:par>
                              <p:par>
                                <p:cTn id="29" presetID="10" presetClass="exit" presetSubtype="0" fill="hold" nodeType="with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5"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1771</TotalTime>
  <Words>593</Words>
  <Application>Microsoft Office PowerPoint</Application>
  <PresentationFormat>On-screen Show (4:3)</PresentationFormat>
  <Paragraphs>81</Paragraphs>
  <Slides>12</Slides>
  <Notes>3</Notes>
  <HiddenSlides>1</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Arial</vt:lpstr>
      <vt:lpstr>Calibri</vt:lpstr>
      <vt:lpstr>Rock</vt:lpstr>
      <vt:lpstr>Wingdings</vt:lpstr>
      <vt:lpstr>Office Theme</vt:lpstr>
      <vt:lpstr>2_Office Theme</vt:lpstr>
      <vt:lpstr>3_Office Theme</vt:lpstr>
      <vt:lpstr>PowerPoint Presentation</vt:lpstr>
      <vt:lpstr>What is TTRS?</vt:lpstr>
      <vt:lpstr>Why do children need to know their times tables? Times tables are often a sticking point in maths. As teachers, we often remind children that knowing their times tables will help in many other subject areas, including fractions, area, algebra, and ratio.  Not only this, but it helps in day to day life – e.g., going shopping. </vt:lpstr>
      <vt:lpstr>What times tables should you be teaching?</vt:lpstr>
      <vt:lpstr>PowerPoint Presentation</vt:lpstr>
      <vt:lpstr>Paper</vt:lpstr>
      <vt:lpstr>Website</vt:lpstr>
      <vt:lpstr>PowerPoint Presentation</vt:lpstr>
      <vt:lpstr>App</vt:lpstr>
      <vt:lpstr>Log in/password</vt:lpstr>
      <vt:lpstr>Classes 22-23</vt:lpstr>
      <vt:lpstr>Daily 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Bruno Reddy</dc:creator>
  <cp:lastModifiedBy>Laura Garside</cp:lastModifiedBy>
  <cp:revision>133</cp:revision>
  <cp:lastPrinted>2015-10-02T17:19:27Z</cp:lastPrinted>
  <dcterms:created xsi:type="dcterms:W3CDTF">2014-01-24T19:42:24Z</dcterms:created>
  <dcterms:modified xsi:type="dcterms:W3CDTF">2022-09-30T08:06:29Z</dcterms:modified>
</cp:coreProperties>
</file>