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81" r:id="rId4"/>
    <p:sldId id="279" r:id="rId5"/>
    <p:sldId id="271" r:id="rId6"/>
    <p:sldId id="270" r:id="rId7"/>
    <p:sldId id="275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1" descr="New Stoke Logo">
            <a:extLst>
              <a:ext uri="{FF2B5EF4-FFF2-40B4-BE49-F238E27FC236}">
                <a16:creationId xmlns:a16="http://schemas.microsoft.com/office/drawing/2014/main" id="{585C90B2-7F6A-4F2C-A59E-C47F118BF8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225636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8137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2252133" y="2133600"/>
            <a:ext cx="8839200" cy="1500188"/>
          </a:xfrm>
        </p:spPr>
        <p:txBody>
          <a:bodyPr/>
          <a:lstStyle>
            <a:lvl1pPr>
              <a:defRPr b="1">
                <a:solidFill>
                  <a:schemeClr val="tx1"/>
                </a:solidFill>
                <a:latin typeface="Letter-join Plus 40" panose="02000505000000020003" pitchFamily="50" charset="0"/>
              </a:defRPr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218138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2264834" y="4191000"/>
            <a:ext cx="8098367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200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491FD0-77EF-4DCC-95CE-A0DBEA271754}"/>
              </a:ext>
            </a:extLst>
          </p:cNvPr>
          <p:cNvSpPr/>
          <p:nvPr userDrawn="1"/>
        </p:nvSpPr>
        <p:spPr bwMode="auto">
          <a:xfrm>
            <a:off x="-336715" y="-99392"/>
            <a:ext cx="2688299" cy="17605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47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51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0851" y="457201"/>
            <a:ext cx="2616200" cy="5648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8018" y="457201"/>
            <a:ext cx="7649633" cy="5648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32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AFDEC3-4565-492B-BD3E-1A42A5F02F15}"/>
              </a:ext>
            </a:extLst>
          </p:cNvPr>
          <p:cNvSpPr/>
          <p:nvPr userDrawn="1"/>
        </p:nvSpPr>
        <p:spPr bwMode="auto">
          <a:xfrm>
            <a:off x="-240704" y="5229201"/>
            <a:ext cx="2688299" cy="17605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508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9951" y="1341439"/>
            <a:ext cx="4781549" cy="4764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4700" y="1341439"/>
            <a:ext cx="4783667" cy="4764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18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14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08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6266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49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027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>
            <a:extLst>
              <a:ext uri="{FF2B5EF4-FFF2-40B4-BE49-F238E27FC236}">
                <a16:creationId xmlns:a16="http://schemas.microsoft.com/office/drawing/2014/main" id="{62DDA1EF-98B9-41C8-8A5D-3A2460D4C9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8018" y="457200"/>
            <a:ext cx="10469033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17094" name="Rectangle 6">
            <a:extLst>
              <a:ext uri="{FF2B5EF4-FFF2-40B4-BE49-F238E27FC236}">
                <a16:creationId xmlns:a16="http://schemas.microsoft.com/office/drawing/2014/main" id="{828874AA-00E2-4E82-97F2-F5FCDC136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39951" y="1341439"/>
            <a:ext cx="9768416" cy="476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bg1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DAC4A7AD-2158-452C-927C-E0FFBB4CC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600" y="6372226"/>
            <a:ext cx="9550400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algn="l" defTabSz="762000">
              <a:buClr>
                <a:srgbClr val="CC0000"/>
              </a:buClr>
              <a:buSzPct val="75000"/>
              <a:buFont typeface="Wingdings" pitchFamily="2" charset="2"/>
              <a:defRPr sz="2000" i="1">
                <a:solidFill>
                  <a:srgbClr val="FFFFFF"/>
                </a:solidFill>
                <a:latin typeface="Arial Black" pitchFamily="34" charset="0"/>
              </a:defRPr>
            </a:lvl1pPr>
            <a:lvl2pPr marL="384175" defTabSz="762000">
              <a:buClr>
                <a:srgbClr val="CC0000"/>
              </a:buClr>
              <a:buFont typeface="Webdings" pitchFamily="18" charset="2"/>
              <a:defRPr sz="2900" b="1">
                <a:solidFill>
                  <a:schemeClr val="tx1"/>
                </a:solidFill>
                <a:latin typeface="Arial" charset="0"/>
              </a:defRPr>
            </a:lvl2pPr>
            <a:lvl3pPr marL="857250" defTabSz="762000">
              <a:buClr>
                <a:srgbClr val="CC0000"/>
              </a:buClr>
              <a:buFont typeface="Webdings" pitchFamily="18" charset="2"/>
              <a:buChar char="a"/>
              <a:defRPr sz="2900" b="1">
                <a:solidFill>
                  <a:schemeClr val="tx1"/>
                </a:solidFill>
                <a:latin typeface="Arial" charset="0"/>
              </a:defRPr>
            </a:lvl3pPr>
            <a:lvl4pPr defTabSz="762000">
              <a:spcBef>
                <a:spcPct val="20000"/>
              </a:spcBef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4pPr>
            <a:lvl5pPr defTabSz="762000">
              <a:spcBef>
                <a:spcPct val="20000"/>
              </a:spcBef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5pPr>
            <a:lvl6pPr algn="ctr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6pPr>
            <a:lvl7pPr algn="ctr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7pPr>
            <a:lvl8pPr algn="ctr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8pPr>
            <a:lvl9pPr algn="ctr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z="2000">
              <a:ea typeface="+mn-ea"/>
            </a:endParaRPr>
          </a:p>
        </p:txBody>
      </p:sp>
      <p:pic>
        <p:nvPicPr>
          <p:cNvPr id="1029" name="Picture 28" descr="New Stoke Logo">
            <a:extLst>
              <a:ext uri="{FF2B5EF4-FFF2-40B4-BE49-F238E27FC236}">
                <a16:creationId xmlns:a16="http://schemas.microsoft.com/office/drawing/2014/main" id="{0D717B87-F276-4548-BD47-354FE085FA3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445126"/>
            <a:ext cx="225636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7182658-6CF5-4426-8DAF-458639043AD7}"/>
              </a:ext>
            </a:extLst>
          </p:cNvPr>
          <p:cNvSpPr/>
          <p:nvPr userDrawn="1"/>
        </p:nvSpPr>
        <p:spPr bwMode="auto">
          <a:xfrm>
            <a:off x="-240704" y="5229201"/>
            <a:ext cx="2688299" cy="17605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10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7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7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7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4" grpId="0" build="p" autoUpdateAnimBg="0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70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709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70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709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70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709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Letter-join Plus 40" panose="02000505000000020003" pitchFamily="50" charset="0"/>
          <a:ea typeface="MS PGothic" panose="020B0600070205080204" pitchFamily="34" charset="-128"/>
          <a:cs typeface="+mj-cs"/>
        </a:defRPr>
      </a:lvl1pPr>
      <a:lvl2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  <a:ea typeface="MS PGothic" panose="020B0600070205080204" pitchFamily="34" charset="-128"/>
        </a:defRPr>
      </a:lvl2pPr>
      <a:lvl3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  <a:ea typeface="MS PGothic" panose="020B0600070205080204" pitchFamily="34" charset="-128"/>
        </a:defRPr>
      </a:lvl3pPr>
      <a:lvl4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  <a:ea typeface="MS PGothic" panose="020B0600070205080204" pitchFamily="34" charset="-128"/>
        </a:defRPr>
      </a:lvl4pPr>
      <a:lvl5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  <a:ea typeface="MS PGothic" panose="020B0600070205080204" pitchFamily="34" charset="-128"/>
        </a:defRPr>
      </a:lvl5pPr>
      <a:lvl6pPr marL="457200"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</a:defRPr>
      </a:lvl6pPr>
      <a:lvl7pPr marL="914400"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</a:defRPr>
      </a:lvl7pPr>
      <a:lvl8pPr marL="1371600"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</a:defRPr>
      </a:lvl8pPr>
      <a:lvl9pPr marL="1828800"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</a:defRPr>
      </a:lvl9pPr>
    </p:titleStyle>
    <p:bodyStyle>
      <a:lvl1pPr marL="193675" indent="-193675" algn="l" defTabSz="7620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75000"/>
        <a:buFont typeface="Wingdings" panose="05000000000000000000" pitchFamily="2" charset="2"/>
        <a:buChar char="l"/>
        <a:defRPr sz="2900">
          <a:solidFill>
            <a:schemeClr val="tx1"/>
          </a:solidFill>
          <a:latin typeface="Letter-join Plus 40" panose="02000505000000020003" pitchFamily="50" charset="0"/>
          <a:ea typeface="MS PGothic" panose="020B0600070205080204" pitchFamily="34" charset="-128"/>
          <a:cs typeface="+mn-cs"/>
        </a:defRPr>
      </a:lvl1pPr>
      <a:lvl2pPr marL="666750" indent="-282575" algn="l" defTabSz="7620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Font typeface="Webdings" panose="05030102010509060703" pitchFamily="18" charset="2"/>
        <a:buChar char="4"/>
        <a:defRPr sz="2900" b="1">
          <a:solidFill>
            <a:schemeClr val="tx1"/>
          </a:solidFill>
          <a:latin typeface="Letter-join Plus 40" panose="02000505000000020003" pitchFamily="50" charset="0"/>
          <a:ea typeface="MS PGothic" panose="020B0600070205080204" pitchFamily="34" charset="-128"/>
        </a:defRPr>
      </a:lvl2pPr>
      <a:lvl3pPr marL="857250" indent="57150" algn="l" defTabSz="7620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Font typeface="Webdings" panose="05030102010509060703" pitchFamily="18" charset="2"/>
        <a:buChar char="a"/>
        <a:defRPr sz="2900" b="1">
          <a:solidFill>
            <a:schemeClr val="tx1"/>
          </a:solidFill>
          <a:latin typeface="Letter-join Plus 40" panose="02000505000000020003" pitchFamily="50" charset="0"/>
          <a:ea typeface="MS PGothic" panose="020B0600070205080204" pitchFamily="34" charset="-128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–"/>
        <a:defRPr sz="2800">
          <a:solidFill>
            <a:schemeClr val="tx1"/>
          </a:solidFill>
          <a:latin typeface="+mj-lt"/>
          <a:ea typeface="MS PGothic" panose="020B0600070205080204" pitchFamily="34" charset="-128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  <a:ea typeface="MS PGothic" panose="020B0600070205080204" pitchFamily="34" charset="-128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087lYrRpgY" TargetMode="External"/><Relationship Id="rId2" Type="http://schemas.openxmlformats.org/officeDocument/2006/relationships/hyperlink" Target="https://www.youtube.com/watch?v=TvMyssfAUx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90" name="Rectangle 6">
            <a:extLst>
              <a:ext uri="{FF2B5EF4-FFF2-40B4-BE49-F238E27FC236}">
                <a16:creationId xmlns:a16="http://schemas.microsoft.com/office/drawing/2014/main" id="{0BE0BB6D-F305-4D69-989E-0DB202B1E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282" y="0"/>
            <a:ext cx="7200900" cy="647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/>
          <a:lstStyle>
            <a:lvl1pPr algn="l" defTabSz="762000">
              <a:defRPr sz="4000" i="1">
                <a:solidFill>
                  <a:srgbClr val="CC0000"/>
                </a:solidFill>
                <a:latin typeface="Arial" charset="0"/>
              </a:defRPr>
            </a:lvl1pPr>
            <a:lvl2pPr algn="l" defTabSz="762000">
              <a:defRPr sz="4000" i="1">
                <a:solidFill>
                  <a:srgbClr val="CC0000"/>
                </a:solidFill>
                <a:latin typeface="Arial" charset="0"/>
              </a:defRPr>
            </a:lvl2pPr>
            <a:lvl3pPr algn="l" defTabSz="762000">
              <a:defRPr sz="4000" i="1">
                <a:solidFill>
                  <a:srgbClr val="CC0000"/>
                </a:solidFill>
                <a:latin typeface="Arial" charset="0"/>
              </a:defRPr>
            </a:lvl3pPr>
            <a:lvl4pPr algn="l" defTabSz="762000">
              <a:defRPr sz="4000" i="1">
                <a:solidFill>
                  <a:srgbClr val="CC0000"/>
                </a:solidFill>
                <a:latin typeface="Arial" charset="0"/>
              </a:defRPr>
            </a:lvl4pPr>
            <a:lvl5pPr algn="l" defTabSz="762000">
              <a:defRPr sz="4000" i="1">
                <a:solidFill>
                  <a:srgbClr val="CC0000"/>
                </a:solidFill>
                <a:latin typeface="Arial" charset="0"/>
              </a:defRPr>
            </a:lvl5pPr>
            <a:lvl6pPr marL="457200" defTabSz="762000" eaLnBrk="0" fontAlgn="base" hangingPunct="0">
              <a:spcBef>
                <a:spcPct val="0"/>
              </a:spcBef>
              <a:spcAft>
                <a:spcPct val="0"/>
              </a:spcAft>
              <a:defRPr sz="4000" i="1">
                <a:solidFill>
                  <a:srgbClr val="CC0000"/>
                </a:solidFill>
                <a:latin typeface="Arial" charset="0"/>
              </a:defRPr>
            </a:lvl6pPr>
            <a:lvl7pPr marL="914400" defTabSz="762000" eaLnBrk="0" fontAlgn="base" hangingPunct="0">
              <a:spcBef>
                <a:spcPct val="0"/>
              </a:spcBef>
              <a:spcAft>
                <a:spcPct val="0"/>
              </a:spcAft>
              <a:defRPr sz="4000" i="1">
                <a:solidFill>
                  <a:srgbClr val="CC0000"/>
                </a:solidFill>
                <a:latin typeface="Arial" charset="0"/>
              </a:defRPr>
            </a:lvl7pPr>
            <a:lvl8pPr marL="1371600" defTabSz="762000" eaLnBrk="0" fontAlgn="base" hangingPunct="0">
              <a:spcBef>
                <a:spcPct val="0"/>
              </a:spcBef>
              <a:spcAft>
                <a:spcPct val="0"/>
              </a:spcAft>
              <a:defRPr sz="4000" i="1">
                <a:solidFill>
                  <a:srgbClr val="CC0000"/>
                </a:solidFill>
                <a:latin typeface="Arial" charset="0"/>
              </a:defRPr>
            </a:lvl8pPr>
            <a:lvl9pPr marL="1828800" defTabSz="762000" eaLnBrk="0" fontAlgn="base" hangingPunct="0">
              <a:spcBef>
                <a:spcPct val="0"/>
              </a:spcBef>
              <a:spcAft>
                <a:spcPct val="0"/>
              </a:spcAft>
              <a:defRPr sz="4000" i="1">
                <a:solidFill>
                  <a:srgbClr val="CC0000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3600" b="1" i="0" u="sng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MS PGothic" panose="020B0600070205080204" pitchFamily="34" charset="-12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0E015C-F05C-44F5-8E4C-BDF83552F8F1}"/>
              </a:ext>
            </a:extLst>
          </p:cNvPr>
          <p:cNvSpPr txBox="1"/>
          <p:nvPr/>
        </p:nvSpPr>
        <p:spPr>
          <a:xfrm>
            <a:off x="2677884" y="1371600"/>
            <a:ext cx="7785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6000" u="sng" dirty="0">
                <a:solidFill>
                  <a:srgbClr val="000000"/>
                </a:solidFill>
                <a:latin typeface="Letterjoin-Air Plus 40" panose="02000805000000020003" pitchFamily="50" charset="0"/>
                <a:ea typeface="MS PGothic" panose="020B0600070205080204" pitchFamily="34" charset="-128"/>
              </a:rPr>
              <a:t>Monday 5</a:t>
            </a:r>
            <a:r>
              <a:rPr lang="en-GB" sz="6000" u="sng" baseline="30000" dirty="0">
                <a:solidFill>
                  <a:srgbClr val="000000"/>
                </a:solidFill>
                <a:latin typeface="Letterjoin-Air Plus 40" panose="02000805000000020003" pitchFamily="50" charset="0"/>
                <a:ea typeface="MS PGothic" panose="020B0600070205080204" pitchFamily="34" charset="-128"/>
              </a:rPr>
              <a:t>th</a:t>
            </a:r>
            <a:r>
              <a:rPr lang="en-GB" sz="6000" u="sng" dirty="0">
                <a:solidFill>
                  <a:srgbClr val="000000"/>
                </a:solidFill>
                <a:latin typeface="Letterjoin-Air Plus 40" panose="02000805000000020003" pitchFamily="50" charset="0"/>
                <a:ea typeface="MS PGothic" panose="020B0600070205080204" pitchFamily="34" charset="-128"/>
              </a:rPr>
              <a:t> January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50F60E-C7FE-4D2B-8EF1-5D6C81DB7697}"/>
              </a:ext>
            </a:extLst>
          </p:cNvPr>
          <p:cNvSpPr txBox="1"/>
          <p:nvPr/>
        </p:nvSpPr>
        <p:spPr>
          <a:xfrm>
            <a:off x="858882" y="4817069"/>
            <a:ext cx="85333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 </a:t>
            </a:r>
            <a:r>
              <a:rPr lang="en-GB" dirty="0">
                <a:hlinkClick r:id="rId2"/>
              </a:rPr>
              <a:t>https://www.youtube.com/watch?v=TvMyssfAUx0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https://www.youtube.com/watch?v=R087lYrRpgY</a:t>
            </a:r>
            <a:r>
              <a:rPr lang="en-GB" dirty="0"/>
              <a:t> 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5BF5F08-3296-4BD2-968D-70969D9A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394" y="130629"/>
            <a:ext cx="10469033" cy="3135086"/>
          </a:xfrm>
        </p:spPr>
        <p:txBody>
          <a:bodyPr/>
          <a:lstStyle/>
          <a:p>
            <a:r>
              <a:rPr lang="en-GB" b="1" i="0" u="sng" dirty="0">
                <a:solidFill>
                  <a:schemeClr val="tx1"/>
                </a:solidFill>
              </a:rPr>
              <a:t>Phonics</a:t>
            </a:r>
            <a:br>
              <a:rPr lang="en-GB" u="sng" dirty="0">
                <a:solidFill>
                  <a:schemeClr val="tx1"/>
                </a:solidFill>
              </a:rPr>
            </a:br>
            <a:br>
              <a:rPr lang="en-GB" u="sng" dirty="0">
                <a:solidFill>
                  <a:schemeClr val="tx1"/>
                </a:solidFill>
              </a:rPr>
            </a:br>
            <a:r>
              <a:rPr lang="en-GB" i="0" dirty="0">
                <a:solidFill>
                  <a:schemeClr val="tx1"/>
                </a:solidFill>
              </a:rPr>
              <a:t>Can you sing the tricky word songs?</a:t>
            </a:r>
            <a:br>
              <a:rPr lang="en-GB" i="0" dirty="0">
                <a:solidFill>
                  <a:schemeClr val="tx1"/>
                </a:solidFill>
              </a:rPr>
            </a:br>
            <a:br>
              <a:rPr lang="en-GB" i="0" dirty="0">
                <a:solidFill>
                  <a:schemeClr val="tx1"/>
                </a:solidFill>
              </a:rPr>
            </a:br>
            <a:r>
              <a:rPr lang="en-GB" i="0" dirty="0">
                <a:solidFill>
                  <a:schemeClr val="tx1"/>
                </a:solidFill>
              </a:rPr>
              <a:t>Maybe you might like to make your own Red Word cards with the tricky words on them. </a:t>
            </a:r>
            <a:br>
              <a:rPr lang="en-GB" i="0" dirty="0">
                <a:solidFill>
                  <a:schemeClr val="tx1"/>
                </a:solidFill>
              </a:rPr>
            </a:br>
            <a:r>
              <a:rPr lang="en-GB" i="0" dirty="0">
                <a:solidFill>
                  <a:schemeClr val="tx1"/>
                </a:solidFill>
              </a:rPr>
              <a:t> </a:t>
            </a:r>
            <a:r>
              <a:rPr lang="en-GB" u="sng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D389EF4-9C7A-419E-AC86-DCEB7117CB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5462" y="4271554"/>
            <a:ext cx="3945900" cy="225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598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C5E03-5392-4BCA-A757-15584B6B8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469033" cy="1524000"/>
          </a:xfrm>
        </p:spPr>
        <p:txBody>
          <a:bodyPr/>
          <a:lstStyle/>
          <a:p>
            <a:r>
              <a:rPr lang="en-GB" u="sng" dirty="0">
                <a:solidFill>
                  <a:schemeClr val="tx1"/>
                </a:solidFill>
              </a:rPr>
              <a:t>Maths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134CE1-4D01-4098-80FF-8939E03919B9}"/>
              </a:ext>
            </a:extLst>
          </p:cNvPr>
          <p:cNvSpPr txBox="1"/>
          <p:nvPr/>
        </p:nvSpPr>
        <p:spPr>
          <a:xfrm>
            <a:off x="145074" y="1004473"/>
            <a:ext cx="1180367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Letterjoin-Air Plus 40" panose="02000805000000020003" pitchFamily="50" charset="0"/>
              </a:rPr>
              <a:t>In Maths we are going to be looking at numbers to 20. </a:t>
            </a:r>
          </a:p>
          <a:p>
            <a:endParaRPr lang="en-GB" sz="2400" dirty="0">
              <a:latin typeface="Letterjoin-Air Plus 40" panose="02000805000000020003" pitchFamily="50" charset="0"/>
            </a:endParaRPr>
          </a:p>
          <a:p>
            <a:endParaRPr lang="en-GB" sz="2400" dirty="0">
              <a:latin typeface="Letterjoin-Air Plus 40" panose="02000805000000020003" pitchFamily="50" charset="0"/>
            </a:endParaRPr>
          </a:p>
          <a:p>
            <a:r>
              <a:rPr lang="en-GB" sz="2400" dirty="0">
                <a:latin typeface="Letterjoin-Air Plus 40" panose="02000805000000020003" pitchFamily="50" charset="0"/>
              </a:rPr>
              <a:t>Can you create a number line to 20?</a:t>
            </a:r>
          </a:p>
          <a:p>
            <a:endParaRPr lang="en-GB" sz="2400" dirty="0">
              <a:latin typeface="Letterjoin-Air Plus 40" panose="02000805000000020003" pitchFamily="50" charset="0"/>
            </a:endParaRPr>
          </a:p>
          <a:p>
            <a:endParaRPr lang="en-GB" sz="2400" dirty="0">
              <a:latin typeface="Letterjoin-Air Plus 40" panose="02000805000000020003" pitchFamily="50" charset="0"/>
            </a:endParaRPr>
          </a:p>
          <a:p>
            <a:endParaRPr lang="en-GB" sz="2400" dirty="0">
              <a:latin typeface="Letterjoin-Air Plus 40" panose="02000805000000020003" pitchFamily="50" charset="0"/>
            </a:endParaRPr>
          </a:p>
          <a:p>
            <a:endParaRPr lang="en-GB" sz="2400" dirty="0">
              <a:latin typeface="Letterjoin-Air Plus 40" panose="02000805000000020003" pitchFamily="50" charset="0"/>
            </a:endParaRPr>
          </a:p>
          <a:p>
            <a:endParaRPr lang="en-GB" sz="2400" dirty="0">
              <a:latin typeface="Letterjoin-Air Plus 40" panose="02000805000000020003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3108A4-7EC7-4FD5-A5F9-086C8A08B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930" y="3127486"/>
            <a:ext cx="10583752" cy="164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515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ECCA-0A3E-4555-8944-151864E70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85472-D40A-4063-8F44-D07DCBB35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854" y="2210869"/>
            <a:ext cx="9768416" cy="404229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Can you count the following things in your house? </a:t>
            </a:r>
          </a:p>
          <a:p>
            <a:pPr marL="0" indent="0">
              <a:buNone/>
            </a:pPr>
            <a:endParaRPr lang="en-GB" dirty="0"/>
          </a:p>
          <a:p>
            <a:pPr>
              <a:buFontTx/>
              <a:buChar char="-"/>
            </a:pPr>
            <a:r>
              <a:rPr lang="en-GB" dirty="0"/>
              <a:t>Windows</a:t>
            </a:r>
          </a:p>
          <a:p>
            <a:pPr>
              <a:buFontTx/>
              <a:buChar char="-"/>
            </a:pPr>
            <a:r>
              <a:rPr lang="en-GB" dirty="0"/>
              <a:t>Doors</a:t>
            </a:r>
          </a:p>
          <a:p>
            <a:pPr>
              <a:buFontTx/>
              <a:buChar char="-"/>
            </a:pPr>
            <a:r>
              <a:rPr lang="en-GB" dirty="0"/>
              <a:t>Teddies</a:t>
            </a:r>
          </a:p>
          <a:p>
            <a:pPr>
              <a:buFontTx/>
              <a:buChar char="-"/>
            </a:pPr>
            <a:r>
              <a:rPr lang="en-GB" dirty="0"/>
              <a:t>Chocolate bars</a:t>
            </a:r>
          </a:p>
          <a:p>
            <a:pPr>
              <a:buFontTx/>
              <a:buChar char="-"/>
            </a:pPr>
            <a:r>
              <a:rPr lang="en-GB" dirty="0"/>
              <a:t>Cushions</a:t>
            </a:r>
          </a:p>
          <a:p>
            <a:pPr>
              <a:buFontTx/>
              <a:buChar char="-"/>
            </a:pPr>
            <a:r>
              <a:rPr lang="en-GB" dirty="0"/>
              <a:t>Plants</a:t>
            </a:r>
          </a:p>
          <a:p>
            <a:pPr>
              <a:buFontTx/>
              <a:buChar char="-"/>
            </a:pPr>
            <a:r>
              <a:rPr lang="en-GB" dirty="0"/>
              <a:t>Things with plugs</a:t>
            </a:r>
          </a:p>
          <a:p>
            <a:pPr>
              <a:buFontTx/>
              <a:buChar char="-"/>
            </a:pPr>
            <a:r>
              <a:rPr lang="en-GB" dirty="0"/>
              <a:t>Choose your own things to count </a:t>
            </a:r>
            <a:r>
              <a:rPr lang="en-GB" dirty="0">
                <a:sym typeface="Wingdings" panose="05000000000000000000" pitchFamily="2" charset="2"/>
              </a:rPr>
              <a:t></a:t>
            </a:r>
            <a:r>
              <a:rPr lang="en-GB" dirty="0"/>
              <a:t> </a:t>
            </a:r>
          </a:p>
          <a:p>
            <a:pPr>
              <a:buFontTx/>
              <a:buChar char="-"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685264-C550-4842-93D9-9C02AA2CC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244" y="227531"/>
            <a:ext cx="10583752" cy="164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3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C5E03-5392-4BCA-A757-15584B6B8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469033" cy="1031966"/>
          </a:xfrm>
        </p:spPr>
        <p:txBody>
          <a:bodyPr/>
          <a:lstStyle/>
          <a:p>
            <a:r>
              <a:rPr lang="en-GB" i="0" dirty="0">
                <a:solidFill>
                  <a:schemeClr val="tx1"/>
                </a:solidFill>
              </a:rPr>
              <a:t>Can you find the missing numbers to make 20?</a:t>
            </a:r>
            <a:r>
              <a:rPr lang="en-GB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18FFAD-B608-4D4D-8E6C-46A979EE6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051" y="822101"/>
            <a:ext cx="6949440" cy="603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776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69BE3-9E6A-421D-92B0-3D17177BF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633" y="158262"/>
            <a:ext cx="7149133" cy="1524000"/>
          </a:xfrm>
        </p:spPr>
        <p:txBody>
          <a:bodyPr/>
          <a:lstStyle/>
          <a:p>
            <a:r>
              <a:rPr lang="en-GB" i="0" u="sng" dirty="0">
                <a:solidFill>
                  <a:schemeClr val="tx1"/>
                </a:solidFill>
              </a:rPr>
              <a:t>English</a:t>
            </a:r>
            <a:br>
              <a:rPr lang="en-GB" dirty="0">
                <a:solidFill>
                  <a:schemeClr val="tx1"/>
                </a:solidFill>
              </a:rPr>
            </a:br>
            <a:br>
              <a:rPr lang="en-GB" dirty="0">
                <a:solidFill>
                  <a:schemeClr val="tx1"/>
                </a:solidFill>
              </a:rPr>
            </a:br>
            <a:r>
              <a:rPr lang="en-GB" i="0" dirty="0">
                <a:solidFill>
                  <a:schemeClr val="tx1"/>
                </a:solidFill>
              </a:rPr>
              <a:t>Write a list of things you can see out of your window. </a:t>
            </a:r>
            <a:br>
              <a:rPr lang="en-GB" i="0" dirty="0">
                <a:solidFill>
                  <a:schemeClr val="tx1"/>
                </a:solidFill>
              </a:rPr>
            </a:br>
            <a:br>
              <a:rPr lang="en-GB" i="0" dirty="0">
                <a:solidFill>
                  <a:schemeClr val="tx1"/>
                </a:solidFill>
              </a:rPr>
            </a:br>
            <a:r>
              <a:rPr lang="en-GB" i="0" dirty="0">
                <a:solidFill>
                  <a:schemeClr val="tx1"/>
                </a:solidFill>
              </a:rPr>
              <a:t>Draw and label what you will wear outside in the snow.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C5D366-9D8C-47ED-89A8-012803FD2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9033" y="2377440"/>
            <a:ext cx="4664642" cy="421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45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2296A-8B29-4C3F-AAAA-7C8523A2E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488" y="283443"/>
            <a:ext cx="7095655" cy="1524000"/>
          </a:xfrm>
        </p:spPr>
        <p:txBody>
          <a:bodyPr/>
          <a:lstStyle/>
          <a:p>
            <a:r>
              <a:rPr lang="en-GB" sz="3600" b="1" i="0" u="sng" dirty="0">
                <a:solidFill>
                  <a:schemeClr val="tx1"/>
                </a:solidFill>
              </a:rPr>
              <a:t>Science</a:t>
            </a:r>
            <a:br>
              <a:rPr lang="en-GB" sz="3600" b="1" i="0" dirty="0">
                <a:solidFill>
                  <a:schemeClr val="tx1"/>
                </a:solidFill>
              </a:rPr>
            </a:br>
            <a:br>
              <a:rPr lang="en-GB" sz="3600" b="1" i="0" dirty="0">
                <a:solidFill>
                  <a:schemeClr val="tx1"/>
                </a:solidFill>
              </a:rPr>
            </a:br>
            <a:r>
              <a:rPr lang="en-GB" sz="3600" i="0" dirty="0">
                <a:solidFill>
                  <a:schemeClr val="tx1"/>
                </a:solidFill>
              </a:rPr>
              <a:t>We are going to be learning about what things are made from. </a:t>
            </a:r>
            <a:br>
              <a:rPr lang="en-GB" sz="3600" i="0" dirty="0">
                <a:solidFill>
                  <a:schemeClr val="tx1"/>
                </a:solidFill>
              </a:rPr>
            </a:br>
            <a:br>
              <a:rPr lang="en-GB" sz="3600" i="0" dirty="0">
                <a:solidFill>
                  <a:schemeClr val="tx1"/>
                </a:solidFill>
              </a:rPr>
            </a:br>
            <a:r>
              <a:rPr lang="en-GB" sz="3600" i="0" dirty="0">
                <a:solidFill>
                  <a:schemeClr val="tx1"/>
                </a:solidFill>
              </a:rPr>
              <a:t>Can you find things made of the different materials in your house? </a:t>
            </a:r>
            <a:br>
              <a:rPr lang="en-GB" sz="3600" i="0" dirty="0">
                <a:solidFill>
                  <a:schemeClr val="tx1"/>
                </a:solidFill>
              </a:rPr>
            </a:br>
            <a:br>
              <a:rPr lang="en-GB" sz="3600" i="0" dirty="0">
                <a:solidFill>
                  <a:schemeClr val="tx1"/>
                </a:solidFill>
              </a:rPr>
            </a:br>
            <a:r>
              <a:rPr lang="en-GB" sz="3600" i="0" dirty="0">
                <a:solidFill>
                  <a:schemeClr val="tx1"/>
                </a:solidFill>
              </a:rPr>
              <a:t>Draw pictures or make a list.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65480E-9556-431A-AED9-8D0ABAD4F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759340"/>
            <a:ext cx="3964921" cy="581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949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A4AE0-BA2B-4859-8F4B-278874A78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59" y="189646"/>
            <a:ext cx="6740279" cy="4764087"/>
          </a:xfrm>
        </p:spPr>
        <p:txBody>
          <a:bodyPr/>
          <a:lstStyle/>
          <a:p>
            <a:pPr marL="0" indent="0">
              <a:buNone/>
            </a:pPr>
            <a:r>
              <a:rPr lang="en-GB" sz="4800" b="1" u="sng" dirty="0"/>
              <a:t>Snow Fun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Go outside and take pictures of everything you see!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Build a snowman and take a picture to show us all!.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139ACC-EB8B-48C9-83C7-90084CDE3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531" y="189646"/>
            <a:ext cx="4322885" cy="432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97155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lpresentation[1]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FC0128"/>
      </a:folHlink>
    </a:clrScheme>
    <a:fontScheme name="externalpresentation[1]">
      <a:majorFont>
        <a:latin typeface="Arial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xternalpresentation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ternalpresentation[1]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218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Letter-join Plus 40</vt:lpstr>
      <vt:lpstr>Letterjoin-Air Plus 40</vt:lpstr>
      <vt:lpstr>Times New Roman</vt:lpstr>
      <vt:lpstr>Webdings</vt:lpstr>
      <vt:lpstr>Wingdings</vt:lpstr>
      <vt:lpstr>externalpresentation[1]</vt:lpstr>
      <vt:lpstr>PowerPoint Presentation</vt:lpstr>
      <vt:lpstr>Phonics  Can you sing the tricky word songs?  Maybe you might like to make your own Red Word cards with the tricky words on them.    </vt:lpstr>
      <vt:lpstr>Maths </vt:lpstr>
      <vt:lpstr>PowerPoint Presentation</vt:lpstr>
      <vt:lpstr>Can you find the missing numbers to make 20? </vt:lpstr>
      <vt:lpstr>English  Write a list of things you can see out of your window.   Draw and label what you will wear outside in the snow.</vt:lpstr>
      <vt:lpstr>Science  We are going to be learning about what things are made from.   Can you find things made of the different materials in your house?   Draw pictures or make a list.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Taylor</dc:creator>
  <cp:lastModifiedBy>Helen Crowther</cp:lastModifiedBy>
  <cp:revision>7</cp:revision>
  <dcterms:created xsi:type="dcterms:W3CDTF">2026-01-05T08:13:05Z</dcterms:created>
  <dcterms:modified xsi:type="dcterms:W3CDTF">2026-01-05T09:25:39Z</dcterms:modified>
</cp:coreProperties>
</file>