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269" r:id="rId3"/>
    <p:sldId id="271" r:id="rId4"/>
    <p:sldId id="326" r:id="rId5"/>
    <p:sldId id="270" r:id="rId6"/>
    <p:sldId id="274" r:id="rId7"/>
    <p:sldId id="327" r:id="rId8"/>
    <p:sldId id="328" r:id="rId9"/>
    <p:sldId id="329" r:id="rId10"/>
    <p:sldId id="277" r:id="rId11"/>
    <p:sldId id="272" r:id="rId12"/>
    <p:sldId id="273" r:id="rId13"/>
    <p:sldId id="27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New Stoke Logo">
            <a:extLst>
              <a:ext uri="{FF2B5EF4-FFF2-40B4-BE49-F238E27FC236}">
                <a16:creationId xmlns:a16="http://schemas.microsoft.com/office/drawing/2014/main" id="{585C90B2-7F6A-4F2C-A59E-C47F118BF8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5636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252133" y="2133600"/>
            <a:ext cx="8839200" cy="150018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Letter-join Plus 40" panose="02000505000000020003" pitchFamily="50" charset="0"/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1813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264834" y="4191000"/>
            <a:ext cx="8098367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91FD0-77EF-4DCC-95CE-A0DBEA271754}"/>
              </a:ext>
            </a:extLst>
          </p:cNvPr>
          <p:cNvSpPr/>
          <p:nvPr userDrawn="1"/>
        </p:nvSpPr>
        <p:spPr bwMode="auto">
          <a:xfrm>
            <a:off x="-336715" y="-99392"/>
            <a:ext cx="2688299" cy="1760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7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1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0851" y="457201"/>
            <a:ext cx="2616200" cy="5648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8018" y="457201"/>
            <a:ext cx="7649633" cy="5648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2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AFDEC3-4565-492B-BD3E-1A42A5F02F15}"/>
              </a:ext>
            </a:extLst>
          </p:cNvPr>
          <p:cNvSpPr/>
          <p:nvPr userDrawn="1"/>
        </p:nvSpPr>
        <p:spPr bwMode="auto">
          <a:xfrm>
            <a:off x="-240704" y="5229201"/>
            <a:ext cx="2688299" cy="1760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4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08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951" y="1341439"/>
            <a:ext cx="4781549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4700" y="1341439"/>
            <a:ext cx="4783667" cy="4764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8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8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6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4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27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62DDA1EF-98B9-41C8-8A5D-3A2460D4C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8018" y="457200"/>
            <a:ext cx="1046903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17094" name="Rectangle 6">
            <a:extLst>
              <a:ext uri="{FF2B5EF4-FFF2-40B4-BE49-F238E27FC236}">
                <a16:creationId xmlns:a16="http://schemas.microsoft.com/office/drawing/2014/main" id="{828874AA-00E2-4E82-97F2-F5FCDC136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39951" y="1341439"/>
            <a:ext cx="9768416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DAC4A7AD-2158-452C-927C-E0FFBB4C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6372226"/>
            <a:ext cx="95504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 defTabSz="762000">
              <a:buClr>
                <a:srgbClr val="CC0000"/>
              </a:buClr>
              <a:buSzPct val="75000"/>
              <a:buFont typeface="Wingdings" pitchFamily="2" charset="2"/>
              <a:defRPr sz="2000" i="1">
                <a:solidFill>
                  <a:srgbClr val="FFFFFF"/>
                </a:solidFill>
                <a:latin typeface="Arial Black" pitchFamily="34" charset="0"/>
              </a:defRPr>
            </a:lvl1pPr>
            <a:lvl2pPr marL="384175" defTabSz="762000">
              <a:buClr>
                <a:srgbClr val="CC0000"/>
              </a:buClr>
              <a:buFont typeface="Webdings" pitchFamily="18" charset="2"/>
              <a:defRPr sz="2900" b="1">
                <a:solidFill>
                  <a:schemeClr val="tx1"/>
                </a:solidFill>
                <a:latin typeface="Arial" charset="0"/>
              </a:defRPr>
            </a:lvl2pPr>
            <a:lvl3pPr marL="857250" defTabSz="762000">
              <a:buClr>
                <a:srgbClr val="CC0000"/>
              </a:buClr>
              <a:buFont typeface="Webdings" pitchFamily="18" charset="2"/>
              <a:buChar char="a"/>
              <a:defRPr sz="2900" b="1">
                <a:solidFill>
                  <a:schemeClr val="tx1"/>
                </a:solidFill>
                <a:latin typeface="Arial" charset="0"/>
              </a:defRPr>
            </a:lvl3pPr>
            <a:lvl4pPr defTabSz="762000">
              <a:spcBef>
                <a:spcPct val="20000"/>
              </a:spcBef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4pPr>
            <a:lvl5pPr defTabSz="762000">
              <a:spcBef>
                <a:spcPct val="20000"/>
              </a:spcBef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5pPr>
            <a:lvl6pPr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6pPr>
            <a:lvl7pPr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7pPr>
            <a:lvl8pPr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8pPr>
            <a:lvl9pPr algn="ctr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0505"/>
              </a:buClr>
              <a:buSzPct val="60000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2000">
              <a:ea typeface="+mn-ea"/>
            </a:endParaRPr>
          </a:p>
        </p:txBody>
      </p:sp>
      <p:pic>
        <p:nvPicPr>
          <p:cNvPr id="1029" name="Picture 28" descr="New Stoke Logo">
            <a:extLst>
              <a:ext uri="{FF2B5EF4-FFF2-40B4-BE49-F238E27FC236}">
                <a16:creationId xmlns:a16="http://schemas.microsoft.com/office/drawing/2014/main" id="{0D717B87-F276-4548-BD47-354FE085F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45126"/>
            <a:ext cx="225636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182658-6CF5-4426-8DAF-458639043AD7}"/>
              </a:ext>
            </a:extLst>
          </p:cNvPr>
          <p:cNvSpPr/>
          <p:nvPr userDrawn="1"/>
        </p:nvSpPr>
        <p:spPr bwMode="auto">
          <a:xfrm>
            <a:off x="-240704" y="5229201"/>
            <a:ext cx="2688299" cy="1760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7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build="p" autoUpdateAnimBg="0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70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70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70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Letter-join Plus 40" panose="02000505000000020003" pitchFamily="50" charset="0"/>
          <a:ea typeface="MS PGothic" panose="020B0600070205080204" pitchFamily="34" charset="-128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  <a:ea typeface="MS PGothic" panose="020B0600070205080204" pitchFamily="34" charset="-128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  <a:ea typeface="MS PGothic" panose="020B0600070205080204" pitchFamily="34" charset="-128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  <a:ea typeface="MS PGothic" panose="020B0600070205080204" pitchFamily="34" charset="-128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  <a:ea typeface="MS PGothic" panose="020B0600070205080204" pitchFamily="34" charset="-128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 i="1">
          <a:solidFill>
            <a:srgbClr val="CC0000"/>
          </a:solidFill>
          <a:latin typeface="Arial" charset="0"/>
        </a:defRPr>
      </a:lvl9pPr>
    </p:titleStyle>
    <p:bodyStyle>
      <a:lvl1pPr marL="193675" indent="-193675" algn="l" defTabSz="762000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SzPct val="75000"/>
        <a:buFont typeface="Wingdings" panose="05000000000000000000" pitchFamily="2" charset="2"/>
        <a:buChar char="l"/>
        <a:defRPr sz="2900">
          <a:solidFill>
            <a:schemeClr val="tx1"/>
          </a:solidFill>
          <a:latin typeface="Letter-join Plus 40" panose="02000505000000020003" pitchFamily="50" charset="0"/>
          <a:ea typeface="MS PGothic" panose="020B0600070205080204" pitchFamily="34" charset="-128"/>
          <a:cs typeface="+mn-cs"/>
        </a:defRPr>
      </a:lvl1pPr>
      <a:lvl2pPr marL="666750" indent="-282575" algn="l" defTabSz="762000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Font typeface="Webdings" panose="05030102010509060703" pitchFamily="18" charset="2"/>
        <a:buChar char="4"/>
        <a:defRPr sz="2900" b="1">
          <a:solidFill>
            <a:schemeClr val="tx1"/>
          </a:solidFill>
          <a:latin typeface="Letter-join Plus 40" panose="02000505000000020003" pitchFamily="50" charset="0"/>
          <a:ea typeface="MS PGothic" panose="020B0600070205080204" pitchFamily="34" charset="-128"/>
        </a:defRPr>
      </a:lvl2pPr>
      <a:lvl3pPr marL="857250" indent="57150" algn="l" defTabSz="762000" rtl="0" eaLnBrk="0" fontAlgn="base" hangingPunct="0">
        <a:spcBef>
          <a:spcPct val="0"/>
        </a:spcBef>
        <a:spcAft>
          <a:spcPct val="0"/>
        </a:spcAft>
        <a:buClr>
          <a:srgbClr val="CC0000"/>
        </a:buClr>
        <a:buFont typeface="Webdings" panose="05030102010509060703" pitchFamily="18" charset="2"/>
        <a:buChar char="a"/>
        <a:defRPr sz="2900" b="1">
          <a:solidFill>
            <a:schemeClr val="tx1"/>
          </a:solidFill>
          <a:latin typeface="Letter-join Plus 40" panose="02000505000000020003" pitchFamily="50" charset="0"/>
          <a:ea typeface="MS PGothic" panose="020B0600070205080204" pitchFamily="34" charset="-128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–"/>
        <a:defRPr sz="2800">
          <a:solidFill>
            <a:schemeClr val="tx1"/>
          </a:solidFill>
          <a:latin typeface="+mj-lt"/>
          <a:ea typeface="MS PGothic" panose="020B0600070205080204" pitchFamily="34" charset="-128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  <a:ea typeface="MS PGothic" panose="020B0600070205080204" pitchFamily="34" charset="-128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A0505"/>
        </a:buClr>
        <a:buSzPct val="60000"/>
        <a:buChar char="»"/>
        <a:defRPr sz="28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8Hx1Fi-e8&amp;list=RDUl8Hx1Fi-e8&amp;start_radio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d2f7nb/articles/zn2y7nb#zj6v6r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bghcxs/articles/zbm8sc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7">
            <a:extLst>
              <a:ext uri="{FF2B5EF4-FFF2-40B4-BE49-F238E27FC236}">
                <a16:creationId xmlns:a16="http://schemas.microsoft.com/office/drawing/2014/main" id="{948FCF33-E2A2-47F7-8D89-B8F76AD2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275" y="652145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GB" sz="1600" i="1">
              <a:solidFill>
                <a:srgbClr val="CC0000"/>
              </a:solidFill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2E63DE-8B7D-4954-B9DC-DF1D76DAF0E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18156"/>
          <a:ext cx="6156176" cy="30363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38">
                <a:tc>
                  <a:txBody>
                    <a:bodyPr/>
                    <a:lstStyle/>
                    <a:p>
                      <a:r>
                        <a:rPr lang="en-GB" sz="1600" dirty="0"/>
                        <a:t>1.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761 + 3,218 = 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2.7 X 10 = 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38">
                <a:tc>
                  <a:txBody>
                    <a:bodyPr/>
                    <a:lstStyle/>
                    <a:p>
                      <a:r>
                        <a:rPr lang="en-GB" sz="1600" dirty="0"/>
                        <a:t>2.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505 ÷ 5= 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321 X 23 = 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38">
                <a:tc>
                  <a:txBody>
                    <a:bodyPr/>
                    <a:lstStyle/>
                    <a:p>
                      <a:r>
                        <a:rPr lang="en-GB" sz="1600" dirty="0"/>
                        <a:t>3.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X 62 = 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7.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800" baseline="0" dirty="0"/>
                        <a:t>20 + (24 ÷ 4)= </a:t>
                      </a:r>
                      <a:endParaRPr lang="en-GB" sz="2800" dirty="0"/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502">
                <a:tc>
                  <a:txBody>
                    <a:bodyPr/>
                    <a:lstStyle/>
                    <a:p>
                      <a:r>
                        <a:rPr lang="en-GB" sz="1600" dirty="0"/>
                        <a:t>4.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u="sng" dirty="0"/>
                        <a:t>4</a:t>
                      </a:r>
                      <a:r>
                        <a:rPr lang="en-GB" sz="2800" dirty="0"/>
                        <a:t> +  </a:t>
                      </a:r>
                      <a:r>
                        <a:rPr lang="en-GB" sz="2800" u="sng" dirty="0"/>
                        <a:t>3</a:t>
                      </a:r>
                      <a:r>
                        <a:rPr lang="en-GB" sz="2800" dirty="0"/>
                        <a:t> = </a:t>
                      </a:r>
                      <a:br>
                        <a:rPr lang="en-GB" sz="2800" dirty="0"/>
                      </a:br>
                      <a:r>
                        <a:rPr lang="en-GB" sz="2800" dirty="0"/>
                        <a:t>7     7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8.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GB" sz="2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GB" sz="2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GB" sz="2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br>
                        <a:rPr lang="en-GB" sz="2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50    50</a:t>
                      </a:r>
                    </a:p>
                  </a:txBody>
                  <a:tcPr marL="91438" marR="91438" marT="45683" marB="4568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EA0AF53-1080-43E2-810B-8549AD3D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227266"/>
            <a:ext cx="8640763" cy="2075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91BAF3-830A-4812-ADE1-FABA570E32F1}"/>
              </a:ext>
            </a:extLst>
          </p:cNvPr>
          <p:cNvSpPr txBox="1"/>
          <p:nvPr/>
        </p:nvSpPr>
        <p:spPr>
          <a:xfrm>
            <a:off x="7860289" y="1196752"/>
            <a:ext cx="23042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Letter-join Plus 40" panose="02000505000000020003" pitchFamily="50" charset="0"/>
              </a:rPr>
              <a:t>Spellings:</a:t>
            </a:r>
          </a:p>
          <a:p>
            <a:r>
              <a:rPr lang="en-US" sz="1600" b="1" dirty="0">
                <a:latin typeface="Letter-join Plus 40" panose="02000505000000020003" pitchFamily="50" charset="0"/>
              </a:rPr>
              <a:t>P</a:t>
            </a:r>
            <a:r>
              <a:rPr lang="en-GB" sz="1600" b="1" dirty="0" err="1">
                <a:latin typeface="Letter-join Plus 40" panose="02000505000000020003" pitchFamily="50" charset="0"/>
              </a:rPr>
              <a:t>ut</a:t>
            </a:r>
            <a:r>
              <a:rPr lang="en-GB" sz="1600" b="1" dirty="0">
                <a:latin typeface="Letter-join Plus 40" panose="02000505000000020003" pitchFamily="50" charset="0"/>
              </a:rPr>
              <a:t> the words below into alphabetical order:</a:t>
            </a:r>
          </a:p>
          <a:p>
            <a:r>
              <a:rPr lang="en-US" sz="2000" dirty="0">
                <a:latin typeface="Letterjoin-Air Plus 40" panose="02000805000000020003" pitchFamily="50" charset="0"/>
              </a:rPr>
              <a:t>o</a:t>
            </a:r>
            <a:r>
              <a:rPr lang="en-GB" sz="2000" dirty="0" err="1">
                <a:latin typeface="Letterjoin-Air Plus 40" panose="02000805000000020003" pitchFamily="50" charset="0"/>
              </a:rPr>
              <a:t>ccupy</a:t>
            </a:r>
            <a:endParaRPr lang="en-GB" sz="2000" dirty="0">
              <a:latin typeface="Letterjoin-Air Plus 40" panose="02000805000000020003" pitchFamily="50" charset="0"/>
            </a:endParaRPr>
          </a:p>
          <a:p>
            <a:r>
              <a:rPr lang="en-US" sz="2000" dirty="0">
                <a:solidFill>
                  <a:srgbClr val="3333FF"/>
                </a:solidFill>
                <a:latin typeface="Letterjoin-Air Plus 40" panose="02000805000000020003" pitchFamily="50" charset="0"/>
              </a:rPr>
              <a:t>p</a:t>
            </a:r>
            <a:r>
              <a:rPr lang="en-GB" sz="2000" dirty="0" err="1">
                <a:solidFill>
                  <a:srgbClr val="3333FF"/>
                </a:solidFill>
                <a:latin typeface="Letterjoin-Air Plus 40" panose="02000805000000020003" pitchFamily="50" charset="0"/>
              </a:rPr>
              <a:t>ronunciation</a:t>
            </a:r>
            <a:endParaRPr lang="en-GB" sz="2000" dirty="0">
              <a:solidFill>
                <a:srgbClr val="3333FF"/>
              </a:solidFill>
              <a:latin typeface="Letterjoin-Air Plus 40" panose="02000805000000020003" pitchFamily="50" charset="0"/>
            </a:endParaRPr>
          </a:p>
          <a:p>
            <a:r>
              <a:rPr lang="en-US" sz="2000" dirty="0">
                <a:latin typeface="Letterjoin-Air Plus 40" panose="02000805000000020003" pitchFamily="50" charset="0"/>
              </a:rPr>
              <a:t>a</a:t>
            </a:r>
            <a:r>
              <a:rPr lang="en-GB" sz="2000" dirty="0" err="1">
                <a:latin typeface="Letterjoin-Air Plus 40" panose="02000805000000020003" pitchFamily="50" charset="0"/>
              </a:rPr>
              <a:t>ccording</a:t>
            </a:r>
            <a:endParaRPr lang="en-GB" sz="2000" dirty="0">
              <a:latin typeface="Letterjoin-Air Plus 40" panose="02000805000000020003" pitchFamily="50" charset="0"/>
            </a:endParaRPr>
          </a:p>
          <a:p>
            <a:r>
              <a:rPr lang="en-US" sz="2000" dirty="0">
                <a:solidFill>
                  <a:srgbClr val="3333FF"/>
                </a:solidFill>
                <a:latin typeface="Letterjoin-Air Plus 40" panose="02000805000000020003" pitchFamily="50" charset="0"/>
              </a:rPr>
              <a:t>f</a:t>
            </a:r>
            <a:r>
              <a:rPr lang="en-GB" sz="2000" dirty="0" err="1">
                <a:solidFill>
                  <a:srgbClr val="3333FF"/>
                </a:solidFill>
                <a:latin typeface="Letterjoin-Air Plus 40" panose="02000805000000020003" pitchFamily="50" charset="0"/>
              </a:rPr>
              <a:t>requently</a:t>
            </a:r>
            <a:endParaRPr lang="en-GB" sz="2000" dirty="0">
              <a:solidFill>
                <a:srgbClr val="3333FF"/>
              </a:solidFill>
              <a:latin typeface="Letterjoin-Air Plus 40" panose="02000805000000020003" pitchFamily="50" charset="0"/>
            </a:endParaRPr>
          </a:p>
          <a:p>
            <a:endParaRPr lang="en-GB" sz="2000" b="1" u="sng" dirty="0">
              <a:latin typeface="Letter-join Plus 40" panose="02000505000000020003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55265-D930-4BA9-AE6E-EB7DD993B860}"/>
              </a:ext>
            </a:extLst>
          </p:cNvPr>
          <p:cNvSpPr txBox="1"/>
          <p:nvPr/>
        </p:nvSpPr>
        <p:spPr>
          <a:xfrm>
            <a:off x="1798935" y="5552909"/>
            <a:ext cx="6061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Letter-join Plus 40" panose="02000505000000020003" pitchFamily="50" charset="0"/>
              </a:rPr>
              <a:t>What is a bladed mannequin?  Why do you think Stef wishes she had seen these when she was little? How do you think Stef might have sometimes felt about her different leg as a little girl?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19D7B-3E20-42C2-9A5E-43270948A669}"/>
              </a:ext>
            </a:extLst>
          </p:cNvPr>
          <p:cNvSpPr txBox="1"/>
          <p:nvPr/>
        </p:nvSpPr>
        <p:spPr>
          <a:xfrm>
            <a:off x="7860289" y="183899"/>
            <a:ext cx="259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Letterjoin-Air Plus 40" panose="02000805000000020003" pitchFamily="50" charset="0"/>
              </a:rPr>
              <a:t>Tuesday 6</a:t>
            </a:r>
            <a:r>
              <a:rPr lang="en-GB" sz="2400" u="sng" baseline="30000" dirty="0">
                <a:latin typeface="Letterjoin-Air Plus 40" panose="02000805000000020003" pitchFamily="50" charset="0"/>
              </a:rPr>
              <a:t>th</a:t>
            </a:r>
            <a:r>
              <a:rPr lang="en-GB" sz="2400" u="sng" dirty="0">
                <a:latin typeface="Letterjoin-Air Plus 40" panose="02000805000000020003" pitchFamily="50" charset="0"/>
              </a:rPr>
              <a:t> January 2026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CB4FCD-188B-41C2-ADE0-BD188C2DF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71" y="3797851"/>
            <a:ext cx="1692275" cy="3009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55D0-EAB5-4587-9CE2-BAA2194A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6" y="0"/>
            <a:ext cx="10469033" cy="1524000"/>
          </a:xfrm>
        </p:spPr>
        <p:txBody>
          <a:bodyPr/>
          <a:lstStyle/>
          <a:p>
            <a:r>
              <a:rPr lang="en-GB" dirty="0"/>
              <a:t>Spelling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3603-F987-4033-9297-0332EFEB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43" y="963370"/>
            <a:ext cx="9768416" cy="4764087"/>
          </a:xfrm>
        </p:spPr>
        <p:txBody>
          <a:bodyPr/>
          <a:lstStyle/>
          <a:p>
            <a:r>
              <a:rPr lang="en-GB" sz="4000" dirty="0"/>
              <a:t>Go onto Spelling Shed. Complete your assignments. </a:t>
            </a:r>
          </a:p>
          <a:p>
            <a:r>
              <a:rPr lang="en-GB" sz="4000" dirty="0"/>
              <a:t>Spend 15/20 minutes on the spelling game ‘</a:t>
            </a:r>
            <a:r>
              <a:rPr lang="en-GB" sz="4000" dirty="0" err="1"/>
              <a:t>Beeseiged</a:t>
            </a:r>
            <a:r>
              <a:rPr lang="en-GB" sz="4000" dirty="0"/>
              <a:t>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D0D8C-84E7-44FC-A3DB-20B2D6EE5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944" y="3836646"/>
            <a:ext cx="3658111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0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9BE3-9E6A-421D-92B0-3D17177B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3" y="158262"/>
            <a:ext cx="10469033" cy="1524000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</a:rPr>
              <a:t>Reading Comprehension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Read the following text and answer the questions on the next slide.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0AFAE-3908-4B8C-B5FE-724B4CB0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7" y="1899864"/>
            <a:ext cx="10126488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D1E4-FB1C-48D9-A4BF-906E5942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AC193-18AF-4622-BC44-7F09C8A9E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91FE0-31AF-46CC-BD38-9F6C96FC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80" y="0"/>
            <a:ext cx="8815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FCF1-A850-4AEF-A471-C3A2CA94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6"/>
            <a:ext cx="10469033" cy="1524000"/>
          </a:xfrm>
        </p:spPr>
        <p:txBody>
          <a:bodyPr/>
          <a:lstStyle/>
          <a:p>
            <a:r>
              <a:rPr lang="en-GB" dirty="0"/>
              <a:t>Music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F16C0-5CCC-4CBC-81A3-E2A25CAB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21" y="954578"/>
            <a:ext cx="9768416" cy="4764087"/>
          </a:xfrm>
        </p:spPr>
        <p:txBody>
          <a:bodyPr/>
          <a:lstStyle/>
          <a:p>
            <a:r>
              <a:rPr lang="en-GB" dirty="0"/>
              <a:t>Listen to this music from Thomas Tallis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https://www.youtube.com/watch?v=Ul8Hx1Fi-e8&amp;list=RDUl8Hx1Fi-e8&amp;start_radio=1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Answer the following questions:</a:t>
            </a:r>
          </a:p>
          <a:p>
            <a:pPr marL="514350" indent="-514350">
              <a:buAutoNum type="arabicPeriod"/>
            </a:pPr>
            <a:r>
              <a:rPr lang="en-GB" dirty="0"/>
              <a:t>What instruments do you hear? </a:t>
            </a:r>
          </a:p>
          <a:p>
            <a:pPr marL="514350" indent="-514350">
              <a:buAutoNum type="arabicPeriod"/>
            </a:pPr>
            <a:r>
              <a:rPr lang="en-GB" dirty="0"/>
              <a:t>Are there any changes in tempo, dynamics, or pitch? Why do you think this is? </a:t>
            </a:r>
          </a:p>
          <a:p>
            <a:pPr marL="514350" indent="-514350">
              <a:buAutoNum type="arabicPeriod"/>
            </a:pPr>
            <a:r>
              <a:rPr lang="en-GB" dirty="0"/>
              <a:t>What mood do you think it is conveying? </a:t>
            </a:r>
          </a:p>
          <a:p>
            <a:pPr marL="514350" indent="-514350">
              <a:buAutoNum type="arabicPeriod"/>
            </a:pPr>
            <a:r>
              <a:rPr lang="en-GB" dirty="0"/>
              <a:t>How does it make you feel? Why? </a:t>
            </a:r>
          </a:p>
        </p:txBody>
      </p:sp>
    </p:spTree>
    <p:extLst>
      <p:ext uri="{BB962C8B-B14F-4D97-AF65-F5344CB8AC3E}">
        <p14:creationId xmlns:p14="http://schemas.microsoft.com/office/powerpoint/2010/main" val="271188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296A-8B29-4C3F-AAAA-7C8523A2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</a:t>
            </a:r>
            <a:r>
              <a:rPr lang="en-GB"/>
              <a:t>/Computing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3957-685B-4653-ACC4-86566E7F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73" y="1446947"/>
            <a:ext cx="10608895" cy="4764087"/>
          </a:xfrm>
        </p:spPr>
        <p:txBody>
          <a:bodyPr/>
          <a:lstStyle/>
          <a:p>
            <a:r>
              <a:rPr lang="en-GB" dirty="0"/>
              <a:t>Log on to Purple Mash</a:t>
            </a:r>
          </a:p>
          <a:p>
            <a:r>
              <a:rPr lang="en-GB" dirty="0"/>
              <a:t>There is a ‘To Do’ set for you to complete. You have to tell use all about what you know about Christianity and the inside of a church. If you can’t log on, create a poster telling us all about what you know about Christianity. </a:t>
            </a:r>
          </a:p>
          <a:p>
            <a:r>
              <a:rPr lang="en-GB" dirty="0"/>
              <a:t>We will look at this in our first RE lesson back at school as we begin our new unit. </a:t>
            </a:r>
          </a:p>
        </p:txBody>
      </p:sp>
    </p:spTree>
    <p:extLst>
      <p:ext uri="{BB962C8B-B14F-4D97-AF65-F5344CB8AC3E}">
        <p14:creationId xmlns:p14="http://schemas.microsoft.com/office/powerpoint/2010/main" val="209494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5E03-5392-4BCA-A757-15584B6B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9033" cy="1524000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</a:rPr>
              <a:t>Maths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34CE1-4D01-4098-80FF-8939E03919B9}"/>
              </a:ext>
            </a:extLst>
          </p:cNvPr>
          <p:cNvSpPr txBox="1"/>
          <p:nvPr/>
        </p:nvSpPr>
        <p:spPr>
          <a:xfrm>
            <a:off x="145074" y="1004473"/>
            <a:ext cx="11803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Letterjoin-Air Plus 40" panose="02000805000000020003" pitchFamily="50" charset="0"/>
              </a:rPr>
              <a:t>Practise your maths skills using this game…</a:t>
            </a:r>
          </a:p>
          <a:p>
            <a:endParaRPr lang="en-GB" sz="2400" dirty="0">
              <a:latin typeface="Letterjoin-Air Plus 40" panose="02000805000000020003" pitchFamily="50" charset="0"/>
            </a:endParaRPr>
          </a:p>
          <a:p>
            <a:r>
              <a:rPr lang="en-GB" sz="2400" dirty="0">
                <a:latin typeface="Letterjoin-Air Plus 40" panose="02000805000000020003" pitchFamily="50" charset="0"/>
                <a:hlinkClick r:id="rId2"/>
              </a:rPr>
              <a:t>https://www.bbc.co.uk/bitesize/topics/zd2f7nb/articles/zn2y7nb#zj6v6rd</a:t>
            </a:r>
            <a:endParaRPr lang="en-GB" sz="2400" dirty="0">
              <a:latin typeface="Letterjoin-Air Plus 40" panose="02000805000000020003" pitchFamily="50" charset="0"/>
            </a:endParaRPr>
          </a:p>
          <a:p>
            <a:endParaRPr lang="en-GB" sz="2400" dirty="0">
              <a:latin typeface="Letterjoin-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9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5E03-5392-4BCA-A757-15584B6B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9033" cy="1524000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</a:rPr>
              <a:t>Maths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FE788-0A11-4612-82DE-47B3CEE8E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97" y="0"/>
            <a:ext cx="10196988" cy="59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7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BC758-364F-4581-B48F-41701B56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97" y="312739"/>
            <a:ext cx="4234472" cy="4764087"/>
          </a:xfrm>
        </p:spPr>
        <p:txBody>
          <a:bodyPr/>
          <a:lstStyle/>
          <a:p>
            <a:r>
              <a:rPr lang="en-GB" dirty="0"/>
              <a:t>Answer these questions on a piece of paper or in a book. Be careful with the unit of measurements!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36C3D-B988-4AEF-BCDA-425ECC87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23" y="393319"/>
            <a:ext cx="5234641" cy="6276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4021B1-B196-4B66-AD61-974274DF221E}"/>
              </a:ext>
            </a:extLst>
          </p:cNvPr>
          <p:cNvSpPr/>
          <p:nvPr/>
        </p:nvSpPr>
        <p:spPr bwMode="auto">
          <a:xfrm>
            <a:off x="281354" y="3006969"/>
            <a:ext cx="5653454" cy="339383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-join Plus 40" panose="02000505000000020003" pitchFamily="50" charset="0"/>
              </a:rPr>
              <a:t>Consider these conversions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-join Plus 40" panose="02000505000000020003" pitchFamily="50" charset="0"/>
              </a:rPr>
              <a:t>10mm = 1cm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Letter-join Plus 40" panose="02000505000000020003" pitchFamily="50" charset="0"/>
              </a:rPr>
              <a:t>100cm = 1m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-join Plus 40" panose="02000505000000020003" pitchFamily="50" charset="0"/>
              </a:rPr>
              <a:t>1000m = 1km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Letter-join Plus 40" panose="02000505000000020003" pitchFamily="50" charset="0"/>
              </a:rPr>
              <a:t>1000g = 1kg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-join Plus 40" panose="02000505000000020003" pitchFamily="50" charset="0"/>
              </a:rPr>
              <a:t>1000ml = 1l</a:t>
            </a:r>
          </a:p>
        </p:txBody>
      </p:sp>
    </p:spTree>
    <p:extLst>
      <p:ext uri="{BB962C8B-B14F-4D97-AF65-F5344CB8AC3E}">
        <p14:creationId xmlns:p14="http://schemas.microsoft.com/office/powerpoint/2010/main" val="41949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9BE3-9E6A-421D-92B0-3D17177B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3" y="158262"/>
            <a:ext cx="10469033" cy="1524000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</a:rPr>
              <a:t>English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Practise your S.P.A.G skills using this fun and interactive game.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0B78-5C12-4B41-BB2A-BFD9B609E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74" y="2093913"/>
            <a:ext cx="9768416" cy="476408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https://www.bbc.co.uk/bitesize/topics/zbghcxs/articles/zbm8scw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4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9BE3-9E6A-421D-92B0-3D17177B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9033" cy="1524000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</a:rPr>
              <a:t>English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Complete the S.P.A.G.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B2E81-F585-494A-A236-F6D75CA2A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23" y="1163823"/>
            <a:ext cx="9444923" cy="56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0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9BE3-9E6A-421D-92B0-3D17177B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355" y="925114"/>
            <a:ext cx="2157046" cy="1524000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</a:rPr>
              <a:t>English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FF043-85AB-4632-B904-69E2979F376B}"/>
              </a:ext>
            </a:extLst>
          </p:cNvPr>
          <p:cNvSpPr txBox="1"/>
          <p:nvPr/>
        </p:nvSpPr>
        <p:spPr>
          <a:xfrm>
            <a:off x="263770" y="1791611"/>
            <a:ext cx="11394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Letterjoin-Air Plus 40" panose="02000805000000020003" pitchFamily="50" charset="0"/>
              </a:rPr>
              <a:t>Visit Purple Mash and complete at least two of the activities set.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4F468-0F3C-4019-AFCD-AC0143322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29" y="3030844"/>
            <a:ext cx="4629312" cy="21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0D61-7EA6-4410-9ADF-ACA37F9D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36569" cy="1524000"/>
          </a:xfrm>
        </p:spPr>
        <p:txBody>
          <a:bodyPr/>
          <a:lstStyle/>
          <a:p>
            <a:r>
              <a:rPr lang="en-GB" dirty="0"/>
              <a:t>English – Write a winter themed acrostic poem…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3238C-506A-47AA-8852-E0CC371D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4" y="1279132"/>
            <a:ext cx="5275980" cy="3833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DF3E2-8724-4826-8BFE-2A4C8C4A9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30" y="990233"/>
            <a:ext cx="6605166" cy="46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9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C9F82-9996-4EFD-AE50-0F164AC45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82" y="1107632"/>
            <a:ext cx="5131573" cy="367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E7BE5-DCF3-4FB3-9AB3-064C3D06E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46" y="413916"/>
            <a:ext cx="4553585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58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lpresentation[1]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FC0128"/>
      </a:folHlink>
    </a:clrScheme>
    <a:fontScheme name="externalpresentation[1]">
      <a:majorFont>
        <a:latin typeface="Arial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ternalpresentation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ternalpresentation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ternalpresentation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457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Letter-join Plus 40</vt:lpstr>
      <vt:lpstr>Letterjoin-Air Plus 40</vt:lpstr>
      <vt:lpstr>Times New Roman</vt:lpstr>
      <vt:lpstr>Webdings</vt:lpstr>
      <vt:lpstr>Wingdings</vt:lpstr>
      <vt:lpstr>externalpresentation[1]</vt:lpstr>
      <vt:lpstr>PowerPoint Presentation</vt:lpstr>
      <vt:lpstr>Maths </vt:lpstr>
      <vt:lpstr>Maths </vt:lpstr>
      <vt:lpstr>PowerPoint Presentation</vt:lpstr>
      <vt:lpstr>English Practise your S.P.A.G skills using this fun and interactive game.</vt:lpstr>
      <vt:lpstr>English Complete the S.P.A.G. </vt:lpstr>
      <vt:lpstr>English </vt:lpstr>
      <vt:lpstr>English – Write a winter themed acrostic poem…</vt:lpstr>
      <vt:lpstr>PowerPoint Presentation</vt:lpstr>
      <vt:lpstr>Spelling </vt:lpstr>
      <vt:lpstr>Reading Comprehension  Read the following text and answer the questions on the next slide. </vt:lpstr>
      <vt:lpstr>PowerPoint Presentation</vt:lpstr>
      <vt:lpstr>Music </vt:lpstr>
      <vt:lpstr>RE/Computing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Taylor</dc:creator>
  <cp:lastModifiedBy>Sarah Taylor</cp:lastModifiedBy>
  <cp:revision>10</cp:revision>
  <dcterms:created xsi:type="dcterms:W3CDTF">2026-01-05T08:13:05Z</dcterms:created>
  <dcterms:modified xsi:type="dcterms:W3CDTF">2026-01-06T08:12:31Z</dcterms:modified>
</cp:coreProperties>
</file>