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  <p:sldMasterId id="2147483649" r:id="rId2"/>
  </p:sldMasterIdLst>
  <p:notesMasterIdLst>
    <p:notesMasterId r:id="rId15"/>
  </p:notesMasterIdLst>
  <p:sldIdLst>
    <p:sldId id="301" r:id="rId3"/>
    <p:sldId id="277" r:id="rId4"/>
    <p:sldId id="300" r:id="rId5"/>
    <p:sldId id="266" r:id="rId6"/>
    <p:sldId id="261" r:id="rId7"/>
    <p:sldId id="269" r:id="rId8"/>
    <p:sldId id="308" r:id="rId9"/>
    <p:sldId id="304" r:id="rId10"/>
    <p:sldId id="290" r:id="rId11"/>
    <p:sldId id="309" r:id="rId12"/>
    <p:sldId id="262" r:id="rId13"/>
    <p:sldId id="294" r:id="rId1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07C"/>
    <a:srgbClr val="8C1A4A"/>
    <a:srgbClr val="F7941E"/>
    <a:srgbClr val="8B1C6F"/>
    <a:srgbClr val="B8E5FA"/>
    <a:srgbClr val="0081B1"/>
    <a:srgbClr val="00B6B2"/>
    <a:srgbClr val="CAD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839A4F-9ADF-4FFC-A2E6-AB83425B4A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C5F6376-540F-444E-8A74-EF82D2581A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FAA42EA-AB9E-467F-8A9A-FD5143897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E0F20EE-7837-4B60-B7A5-CA0B2FE27E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052FB31E-516B-4DAF-8520-C97E6349C5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C45CD1B-1724-40E0-AD0A-2680F1534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/>
            </a:lvl1pPr>
          </a:lstStyle>
          <a:p>
            <a:fld id="{7A748C51-DB32-425F-9109-99BA06B39B6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BF10716-05DE-40B4-B589-2B4C6E186D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6595F26-EFF0-4456-9871-1C2D10351C04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519E63D6-3AC6-40BB-A8E8-DA3F3EC4E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0B9B85E-DDCC-43B2-9090-EB2BED9D4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71294EB-2D8A-4413-87DD-EC2AA2783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6160ACB-12C9-4740-BBE9-D02184D49479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D624893-1649-48D0-8ADD-6E33E875E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B113A7F-B49E-40B8-A46C-455F094BF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PGL provides a wide range of inspiring residential adventure and educational courses for more than 5,000 groups every year</a:t>
            </a:r>
          </a:p>
          <a:p>
            <a:pPr eaLnBrk="1" hangingPunct="1">
              <a:buFontTx/>
              <a:buChar char="•"/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PGL centres and activities are risk assessed to comply with legal requirements and best practice. Risk assessments are available by request and on the PGL website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Centres are subject to the Adventure Activities Licensing Authority regulations (AALA) where appropriate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ABTA (Association of British Travel Agents)  bonded means your money is protected</a:t>
            </a:r>
          </a:p>
          <a:p>
            <a:pPr eaLnBrk="1" hangingPunct="1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BAPA – British Activity Providers Association. Responsible for establishing operating guidelines for the activity holiday industry</a:t>
            </a:r>
          </a:p>
          <a:p>
            <a:pPr eaLnBrk="1" hangingPunct="1">
              <a:buFontTx/>
              <a:buChar char="•"/>
            </a:pPr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Through the </a:t>
            </a:r>
            <a:r>
              <a:rPr lang="en-GB" altLang="en-US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Learning Outside the Classroom </a:t>
            </a:r>
            <a:r>
              <a:rPr lang="en-GB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Quality Badge Programme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you can be confident that recognised providers fulfil all the necessary criteria as laid down by the </a:t>
            </a:r>
            <a:r>
              <a:rPr lang="en-GB" altLang="en-US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DfE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, thereby better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enabling Party Leaders to manage visits safely, efficiently and beneficially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AFF0B20E-2AFE-48A6-BE91-087EA3D32B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71C0FE-28F2-45B8-94B7-CD8624CE1512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9FEFFE0-D2C5-4F53-8B73-E2C05B370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E22A766-1B6E-4A8B-BEE0-326DDBCF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000">
                <a:latin typeface="Arial" panose="020B0604020202020204" pitchFamily="34" charset="0"/>
                <a:ea typeface="ＭＳ Ｐゴシック" panose="020B0600070205080204" pitchFamily="34" charset="-128"/>
              </a:rPr>
              <a:t>Your PGL Tour Leader will have a wealth of local knowledge so you can make the most of your time away.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9E46F309-79C4-4B91-B59F-75790598FB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548E5B-42C7-4674-A56C-BB43C56CDAFA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D5E5261-AA24-4817-B714-ABE16F39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B1BE21B-96FB-485C-9991-ED08A2D44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centre can accommodate 916 guests at a time with accommodation in the mansion house, lodges or tents in the summer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Teachers are usually accommodated in twin rooms with en suite and hot drink facilities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rooms are lockable (party leader given master key)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All exterior doors and gates are locked at night but can be opened from the inside in an emergency without the need for unlocking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 PGL staff member is available on duty throughout the night (contactable by phone)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extensive facilities (other than activity bases) are available to your group during free time</a:t>
            </a:r>
          </a:p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endParaRPr lang="en-GB" altLang="en-U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B3D6E3BC-769A-4769-BD97-DB00CBE9F1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E84705C-1A56-4905-A2E0-B3F6BC30C081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764113F-0546-4915-ABF0-D9C90DB10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BF06755-1E99-4843-8B19-53C9C9B0E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We continually invest in healthy menus with freshly cooked ingredients obtained from fully traceable audited suppliers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Processed food is avoided and meals meet Local Authority guidelines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There will be hot and cold options available at every meal 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At lunch and dinner the buffet includes a salad bar and mixed fruit basket plus hot and cold drinks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Our caterers can deal with </a:t>
            </a:r>
            <a:r>
              <a:rPr lang="en-GB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most 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dietary requirements but please ensure the party leader is aware of any dietary requirements well in advance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More food is always available if required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ACDE208C-537F-4931-A0CB-627615E9FE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5092B3-AEB8-47AB-9475-539A554DF38D}" type="slidenum">
              <a:rPr lang="en-GB" altLang="en-US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9AFEB54-E42B-4EA0-9FD9-0E6965697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D404EA0-6145-499C-B9C0-3F6FED66C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800">
                <a:latin typeface="Arial" panose="020B0604020202020204" pitchFamily="34" charset="0"/>
                <a:ea typeface="ＭＳ Ｐゴシック" panose="020B0600070205080204" pitchFamily="34" charset="-128"/>
              </a:rPr>
              <a:t>Questions?</a:t>
            </a:r>
            <a:endParaRPr lang="en-GB" altLang="en-US" sz="8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3260-977D-49CB-BD8C-EE1D349F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5816-652D-4B44-8192-B2845A681CE3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20E3-384A-4B8B-8A93-D99C7188B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C4383-1F90-4857-BC2F-960FE672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27087-CF27-4BFD-AE3B-E56F245F1A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93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F22EB7CC-7030-4890-AD21-A4495E747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6C37E-3ACA-471B-BD6F-8DBDC0220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510792-583E-469E-A384-C0ECEB2127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68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25FF64AB-808C-403E-A95F-58B70E45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85B0-CAAF-4798-887C-0E8C0FFBC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33D787-7294-479D-BE6C-DD9AD38BAB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0263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66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8738"/>
            <a:ext cx="3008313" cy="37574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6D5BF2-AAF5-42C3-85AC-C463F70F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7C554-9886-4751-AFD7-82EE9E3DB6B5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624846-DDB3-46DB-9929-FF18A25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63CC5C-EFB7-4DCA-9BD4-D046A75F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A5A31-CF3D-4628-A4A0-38E6074DFF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72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422CB-EDEF-439A-9AC7-DA11871B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5D93-3773-4CA3-81F4-CD21AAB831AF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103624-45D5-4459-A16D-98129B8E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FD3C69-5885-4C5C-9139-CB84AC29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2EB4-6512-4246-B162-20FFA7F77D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71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4342" y="274638"/>
            <a:ext cx="685245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69F8D-3243-4BE2-AF3F-D612502CD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6E73-630A-48A0-96F3-973052C603E4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AFE5-3AEA-42D4-8E02-97167801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AD98-2440-42E5-984E-782454CE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5A4DD-16C7-49ED-BD91-3ECD28077B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728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93A0D-3B7F-490F-941B-AC48156D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4F7C-1C95-4363-9AE0-11EC285E9ADB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66DA-CA63-426A-AAA7-EB8A5FDC4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3B87A-8C1A-4CF4-88A7-EBF0A122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58993-F8F9-447B-A344-C5EB006583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537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9B5736-1852-444A-AF06-B664C55F3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BC807B-E54B-4502-A6D4-5B5471D38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38C4102-5009-48F1-A9AA-B26E7DF29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775B5-8629-43A8-9C62-45CBF67860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68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B7973C2-9ED8-496B-8477-D3D5CD559A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260917-2027-4814-B46B-0A6872057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4555F8-652B-4352-834B-B51145A86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88A04-3BF2-4048-9082-05FD7CEF47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388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E6B3D2-5EFF-4FEB-90F7-11EAC8F7C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463F7D-B317-4106-9F54-F9F6BB0FD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1775C50-1AD0-4218-8009-C9A9CE391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A2045-43B3-49FD-B9E7-4C32C5A3DB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801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16113"/>
            <a:ext cx="381635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916113"/>
            <a:ext cx="3817937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EE1230-AC3D-4777-8B0E-067ABF9FF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3A2DD-9C5B-47DD-B81C-1C34E4EAFE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1CB7BB0-9361-41FE-A5A4-E8282B310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209AF-5DB8-4342-8735-6DC9796818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722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894" y="274638"/>
            <a:ext cx="678190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34890-2B2B-43D5-8237-13BAC287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05CE-0BFA-4840-98B2-9A6F30F63821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45937-85A1-47EC-B3AC-E8C4FAC4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35E2-EE79-481B-B3A4-6797A23C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930BF-F6E1-408E-8B40-65E1F6649C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261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474E4A6-75B5-4C1F-B423-6A3F76DAA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D4ECDA4-5ACB-45F2-94F0-58BB01CFF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6936300-FC9B-44F4-A901-5BB4B0115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5DBF0-9322-423F-AC7E-D1BD14E0C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88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6656B3-0A84-4F25-AA68-B014B085C7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02A5DB-68D9-473C-B546-62256B819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157902-46AB-4C60-B63C-4CB7705A2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D228A-54B3-4E24-977D-56F86E5C9D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5747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36C2683-49E9-4D56-A043-6C374E319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120404D-2601-43FC-A00B-829833B73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01872DB-C651-4334-893F-15C84FE92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958A0-A484-4ACD-8499-26C8C7EF49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58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E458EC-E0B0-49EE-86BB-F584CE2DE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E2FE11-79DC-4BA1-A64F-624A9CA6F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A37A14D-996A-4568-BFB8-6633B059B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6738-3AC2-4321-A0C3-2B3923C185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76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696C39-5D7A-40CA-BA6E-24FF68984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7B5BD1-3970-4919-9E26-43EF6712B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B1A4581-A548-47AE-B573-E87078F81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EEE11-D925-411A-8182-0DCA7ACB25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84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65F86C-6E87-4705-AE43-BA00C2A79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6E75D2-9C9D-435B-AB1A-1B6F8FC85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E4A2F6-F28B-4868-B174-D7C55167B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1FA0E-3034-461A-9C04-37B082AB9F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077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74638"/>
            <a:ext cx="19462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6880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56C365-CAA8-49B6-A351-C96932584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7067DD-2711-490A-A00C-5822E6F1B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9345F46-88F2-48FB-A3BA-729A35D74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C989A-6C6A-439B-A1CF-16E7744D75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09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86C9D-CCE8-499E-8C23-A1C83E83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6196-5A5A-4656-A6AD-5582DE54765A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F7B4F-3D54-461E-A035-A9063C0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95290-6933-442F-B45C-B104D161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8D054-6E03-43F6-9CF0-67E2BF0075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4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106" y="274638"/>
            <a:ext cx="6882693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DAE6B-4066-46C3-A253-DC9866AA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489D-B9B1-4F9A-AAA7-BE9277A91FB5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BFDDAB-B217-4CDD-AEA6-C4237BE1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76ED08-FCE6-4A47-A7D7-75A64A98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243D-3865-48B6-B757-6504217C9A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224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98ECDE-2E81-4EB5-9440-061973E6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B61A1-8FCB-4EDD-8FEF-45B97E310AF3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37F86C-EC16-458C-9475-E7DAC436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9FA231-22A0-4A07-A14F-E929ED45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5DF0B-348F-42D5-86D7-E0B886495E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5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658" y="274638"/>
            <a:ext cx="681214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17621E-50E4-4F59-AE71-BC7EA732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E0C7-1B50-4326-9B54-BFA9F95E8439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3284B2-F7DA-4FCE-A58D-1B760FBF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6F4FF3-2D5A-4DB7-B508-A34E8DAA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7F24F-2BEC-4F90-A9AE-0F92235837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34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B12DD893-6047-49D8-A933-C2BD3BD6D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7E1F5-CC69-4FAF-B17F-7ACCC4ACC9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CAFFC9-56BF-47E6-8A47-C7464D2BC0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34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DF5A4D41-57C9-4557-94A0-C511957B8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B6EE0-4DE6-43B1-A4B9-8D7E3A8A6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F65DE5-4DF9-4FE4-ABB7-4B5A98D57C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238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GL LOGO OFFICIAL_with Drop Shadow.png">
            <a:extLst>
              <a:ext uri="{FF2B5EF4-FFF2-40B4-BE49-F238E27FC236}">
                <a16:creationId xmlns:a16="http://schemas.microsoft.com/office/drawing/2014/main" id="{0AC77004-F2DE-443A-BB3C-86E6EB52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716" y="2889998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31700-3D50-4FB5-8441-F7564E0DB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C5A941-BA16-4E9C-98C8-9EE452C39A4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75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6B9059-7E9A-4FD9-BF43-DE5F38D1D6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header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B034C7-5F87-4C7D-915A-E6A652D288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DC55A-3D24-49D4-BCCB-36D3A28A6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DD7DB74-CDB4-4606-8267-4A712DD5437A}" type="datetimeFigureOut">
              <a:rPr lang="en-GB" altLang="en-US"/>
              <a:pPr>
                <a:defRPr/>
              </a:pPr>
              <a:t>27/02/2026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EE607-0F73-4770-9D25-97618DDE9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1F93-CE93-4FFB-B279-A118B5E51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060F421-F245-4458-B318-9508FE8D3A1C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6" descr="PGL LOGO OFFICIAL_with Drop Shadow.png">
            <a:extLst>
              <a:ext uri="{FF2B5EF4-FFF2-40B4-BE49-F238E27FC236}">
                <a16:creationId xmlns:a16="http://schemas.microsoft.com/office/drawing/2014/main" id="{7A48C389-64A0-4052-B8E2-2E49FA3AFA5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11" r:id="rId12"/>
    <p:sldLayoutId id="2147484712" r:id="rId13"/>
    <p:sldLayoutId id="2147484713" r:id="rId14"/>
    <p:sldLayoutId id="2147484714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62A7"/>
          </a:solidFill>
          <a:latin typeface="Arial"/>
          <a:ea typeface="ＭＳ Ｐゴシック" panose="020B0600070205080204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62A7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8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2A7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/>
          <a:ea typeface="ＭＳ Ｐゴシック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ckground">
            <a:extLst>
              <a:ext uri="{FF2B5EF4-FFF2-40B4-BE49-F238E27FC236}">
                <a16:creationId xmlns:a16="http://schemas.microsoft.com/office/drawing/2014/main" id="{32D59243-7BFC-40CC-ABB8-34CCFA1746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E8FFDC6C-95E0-49FF-8447-959E53304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775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861B75E-74C7-4EE1-A842-441AC4873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16113"/>
            <a:ext cx="77866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D75CAF8-2AEA-4D29-83CE-A82D18964F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8A477E5-4673-4229-A704-F4AD8420DF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DB2E0E2-00F9-40FA-9D23-37EE5411CC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bg1"/>
                </a:solidFill>
              </a:defRPr>
            </a:lvl1pPr>
          </a:lstStyle>
          <a:p>
            <a:fld id="{D9163EF2-FC0F-4375-AEC6-877CA32794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5" r:id="rId1"/>
    <p:sldLayoutId id="2147484716" r:id="rId2"/>
    <p:sldLayoutId id="2147484717" r:id="rId3"/>
    <p:sldLayoutId id="2147484718" r:id="rId4"/>
    <p:sldLayoutId id="2147484719" r:id="rId5"/>
    <p:sldLayoutId id="2147484720" r:id="rId6"/>
    <p:sldLayoutId id="2147484721" r:id="rId7"/>
    <p:sldLayoutId id="2147484722" r:id="rId8"/>
    <p:sldLayoutId id="2147484723" r:id="rId9"/>
    <p:sldLayoutId id="2147484724" r:id="rId10"/>
    <p:sldLayoutId id="2147484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xqFQoTCL-UvoeMsMgCFQnyPgod9gYKuw&amp;url=http://clipgid.com/family-hug-clipart.html&amp;psig=AFQjCNFH_fDGDZkF6tV5R0iEshV1YrB15g&amp;ust=144429814974124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pgl.co.uk/boreatton36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>
            <a:extLst>
              <a:ext uri="{FF2B5EF4-FFF2-40B4-BE49-F238E27FC236}">
                <a16:creationId xmlns:a16="http://schemas.microsoft.com/office/drawing/2014/main" id="{B576A50B-CFBD-4401-AC25-BB9C400D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57" y="404664"/>
            <a:ext cx="9504363" cy="786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4">
            <a:extLst>
              <a:ext uri="{FF2B5EF4-FFF2-40B4-BE49-F238E27FC236}">
                <a16:creationId xmlns:a16="http://schemas.microsoft.com/office/drawing/2014/main" id="{72FFBB4E-C1E7-45EF-80E2-F9D6D9C9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7A5F14-588A-4A9E-AA4A-584E4FB23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7950" y="-171450"/>
            <a:ext cx="9432925" cy="1800225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24" name="Picture 6" descr="PGL LOGO OFFICIAL_with Drop Shadow.png">
            <a:extLst>
              <a:ext uri="{FF2B5EF4-FFF2-40B4-BE49-F238E27FC236}">
                <a16:creationId xmlns:a16="http://schemas.microsoft.com/office/drawing/2014/main" id="{AC216B04-FEAD-4F3A-B5E9-375B02DAE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>
            <a:extLst>
              <a:ext uri="{FF2B5EF4-FFF2-40B4-BE49-F238E27FC236}">
                <a16:creationId xmlns:a16="http://schemas.microsoft.com/office/drawing/2014/main" id="{78AFD1FE-65CC-4056-859A-A0C2AD01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1300"/>
            <a:ext cx="66611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b="1" i="0" dirty="0" err="1">
                <a:solidFill>
                  <a:srgbClr val="FFFFFF"/>
                </a:solidFill>
              </a:rPr>
              <a:t>Boreatton</a:t>
            </a:r>
            <a:r>
              <a:rPr lang="en-US" altLang="en-US" sz="4000" b="1" i="0" dirty="0">
                <a:solidFill>
                  <a:srgbClr val="FFFFFF"/>
                </a:solidFill>
              </a:rPr>
              <a:t> Park</a:t>
            </a:r>
            <a:br>
              <a:rPr lang="en-US" altLang="en-US" sz="3600" b="1" i="0" dirty="0">
                <a:solidFill>
                  <a:srgbClr val="FFFFFF"/>
                </a:solidFill>
              </a:rPr>
            </a:br>
            <a:r>
              <a:rPr lang="en-US" altLang="en-US" sz="2800" b="1" i="0" dirty="0">
                <a:solidFill>
                  <a:srgbClr val="E4A07C"/>
                </a:solidFill>
              </a:rPr>
              <a:t>Shropshire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800" b="1" i="0" dirty="0">
                <a:solidFill>
                  <a:srgbClr val="E4A07C"/>
                </a:solidFill>
              </a:rPr>
              <a:t>9</a:t>
            </a:r>
            <a:r>
              <a:rPr lang="en-US" altLang="en-US" sz="2800" b="1" i="0" baseline="30000" dirty="0">
                <a:solidFill>
                  <a:srgbClr val="E4A07C"/>
                </a:solidFill>
              </a:rPr>
              <a:t>th</a:t>
            </a:r>
            <a:r>
              <a:rPr lang="en-US" altLang="en-US" sz="2800" b="1" i="0" dirty="0">
                <a:solidFill>
                  <a:srgbClr val="E4A07C"/>
                </a:solidFill>
              </a:rPr>
              <a:t> – 10</a:t>
            </a:r>
            <a:r>
              <a:rPr lang="en-US" altLang="en-US" sz="2800" b="1" i="0" baseline="30000" dirty="0">
                <a:solidFill>
                  <a:srgbClr val="E4A07C"/>
                </a:solidFill>
              </a:rPr>
              <a:t>th</a:t>
            </a:r>
            <a:r>
              <a:rPr lang="en-US" altLang="en-US" sz="2800" b="1" i="0" dirty="0">
                <a:solidFill>
                  <a:srgbClr val="E4A07C"/>
                </a:solidFill>
              </a:rPr>
              <a:t> </a:t>
            </a:r>
            <a:r>
              <a:rPr lang="en-US" altLang="en-US" sz="2800" b="1" i="0">
                <a:solidFill>
                  <a:srgbClr val="E4A07C"/>
                </a:solidFill>
              </a:rPr>
              <a:t>March 2026</a:t>
            </a:r>
            <a:endParaRPr lang="en-US" altLang="en-US" sz="2800" b="1" i="0" dirty="0">
              <a:solidFill>
                <a:srgbClr val="E4A07C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FDB541-ED41-4D22-A991-383482A5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4624"/>
            <a:ext cx="47733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3B941-BA01-41F5-B798-58549CA6E4AB}"/>
              </a:ext>
            </a:extLst>
          </p:cNvPr>
          <p:cNvSpPr txBox="1"/>
          <p:nvPr/>
        </p:nvSpPr>
        <p:spPr>
          <a:xfrm>
            <a:off x="395536" y="155679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 children will need to bring a sleeping bag/duvet and a pillow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50684-7F88-4054-9951-28DC43E7C93F}"/>
              </a:ext>
            </a:extLst>
          </p:cNvPr>
          <p:cNvSpPr txBox="1"/>
          <p:nvPr/>
        </p:nvSpPr>
        <p:spPr>
          <a:xfrm>
            <a:off x="398633" y="342900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There will be NO water based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EDB2F2-2C84-4E28-9E15-271A40C10BE2}"/>
              </a:ext>
            </a:extLst>
          </p:cNvPr>
          <p:cNvSpPr txBox="1"/>
          <p:nvPr/>
        </p:nvSpPr>
        <p:spPr>
          <a:xfrm>
            <a:off x="683568" y="502420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Please DO NOT send any money</a:t>
            </a:r>
          </a:p>
        </p:txBody>
      </p:sp>
    </p:spTree>
    <p:extLst>
      <p:ext uri="{BB962C8B-B14F-4D97-AF65-F5344CB8AC3E}">
        <p14:creationId xmlns:p14="http://schemas.microsoft.com/office/powerpoint/2010/main" val="376163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52" y="260648"/>
            <a:ext cx="6781905" cy="1143000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chemeClr val="bg2">
                    <a:lumMod val="25000"/>
                  </a:schemeClr>
                </a:solidFill>
              </a:rPr>
              <a:t>Collection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825" y="2348880"/>
            <a:ext cx="7574607" cy="3960440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Contact with school.</a:t>
            </a:r>
          </a:p>
          <a:p>
            <a:pPr marL="0" indent="0">
              <a:buNone/>
            </a:pPr>
            <a:endParaRPr lang="en-GB" sz="3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Due back </a:t>
            </a:r>
            <a:r>
              <a:rPr lang="en-GB" sz="3000" b="1" dirty="0">
                <a:solidFill>
                  <a:schemeClr val="bg2">
                    <a:lumMod val="25000"/>
                  </a:schemeClr>
                </a:solidFill>
              </a:rPr>
              <a:t>before</a:t>
            </a:r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 the end of the school day.</a:t>
            </a:r>
          </a:p>
          <a:p>
            <a:pPr marL="0" indent="0">
              <a:buNone/>
            </a:pPr>
            <a:endParaRPr lang="en-GB" sz="3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Children will be brought back into the small hall to collect bags and will be handed back to parents from here.</a:t>
            </a:r>
          </a:p>
          <a:p>
            <a:pPr marL="0" indent="0">
              <a:buNone/>
            </a:pPr>
            <a:endParaRPr lang="en-GB" sz="3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3000" dirty="0">
                <a:solidFill>
                  <a:schemeClr val="bg2">
                    <a:lumMod val="25000"/>
                  </a:schemeClr>
                </a:solidFill>
              </a:rPr>
              <a:t> Children must be collected by an adult.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906">
            <a:off x="5891954" y="1364500"/>
            <a:ext cx="1723350" cy="1128384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mages.clipartpanda.com/supplement-clipart-hug0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5" y="962537"/>
            <a:ext cx="1664744" cy="1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3">
            <a:extLst>
              <a:ext uri="{FF2B5EF4-FFF2-40B4-BE49-F238E27FC236}">
                <a16:creationId xmlns:a16="http://schemas.microsoft.com/office/drawing/2014/main" id="{F0C9B740-C1A4-4750-A0EC-7E2451625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 i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25D41C-13FB-4265-99D5-6126AB831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71450"/>
            <a:ext cx="9721850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395" name="Picture 12" descr="PGL LOGO OFFICIAL_with Drop Shadow.png">
            <a:extLst>
              <a:ext uri="{FF2B5EF4-FFF2-40B4-BE49-F238E27FC236}">
                <a16:creationId xmlns:a16="http://schemas.microsoft.com/office/drawing/2014/main" id="{37C9831F-4CD2-49DB-AF4B-3239359E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55E789-AFEB-4067-8571-83D3C5DD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397" name="Title 2">
            <a:extLst>
              <a:ext uri="{FF2B5EF4-FFF2-40B4-BE49-F238E27FC236}">
                <a16:creationId xmlns:a16="http://schemas.microsoft.com/office/drawing/2014/main" id="{6FEC35E0-68DB-4301-88EF-5E531F3A48C6}"/>
              </a:ext>
            </a:extLst>
          </p:cNvPr>
          <p:cNvSpPr txBox="1">
            <a:spLocks/>
          </p:cNvSpPr>
          <p:nvPr/>
        </p:nvSpPr>
        <p:spPr bwMode="auto">
          <a:xfrm>
            <a:off x="1835150" y="4221163"/>
            <a:ext cx="55451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chemeClr val="bg1"/>
                </a:solidFill>
              </a:rPr>
              <a:t>Thank you for listening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Any 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867136-2C54-45B2-BC62-3C359CF5F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99" y="-171450"/>
            <a:ext cx="9432926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4818" name="Picture 10" descr="PGL LOGO OFFICIAL_with Drop Shadow.png">
            <a:extLst>
              <a:ext uri="{FF2B5EF4-FFF2-40B4-BE49-F238E27FC236}">
                <a16:creationId xmlns:a16="http://schemas.microsoft.com/office/drawing/2014/main" id="{D237F6AA-CD5D-4F9B-B203-47A01AF59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BAFEB6B1-65CC-4DC9-9093-99C1B589F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8C131-BB7C-4CA9-8A1E-9347A7C64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TextBox 3">
            <a:extLst>
              <a:ext uri="{FF2B5EF4-FFF2-40B4-BE49-F238E27FC236}">
                <a16:creationId xmlns:a16="http://schemas.microsoft.com/office/drawing/2014/main" id="{A2F27965-6D6D-46AF-A874-CD89DCC7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21163"/>
            <a:ext cx="9648825" cy="273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>
                <a:solidFill>
                  <a:schemeClr val="bg1"/>
                </a:solidFill>
              </a:rPr>
              <a:t>The UK’s largest provider of outdoor education for young people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Over 55 years’ experience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Fully risk assessed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 err="1">
                <a:solidFill>
                  <a:schemeClr val="bg1"/>
                </a:solidFill>
              </a:rPr>
              <a:t>LOtC</a:t>
            </a:r>
            <a:r>
              <a:rPr lang="en-GB" altLang="en-US" sz="2000" b="1" i="0" dirty="0">
                <a:solidFill>
                  <a:schemeClr val="bg1"/>
                </a:solidFill>
              </a:rPr>
              <a:t> Quality Badge holder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</p:txBody>
      </p:sp>
      <p:sp>
        <p:nvSpPr>
          <p:cNvPr id="34822" name="Title 2">
            <a:extLst>
              <a:ext uri="{FF2B5EF4-FFF2-40B4-BE49-F238E27FC236}">
                <a16:creationId xmlns:a16="http://schemas.microsoft.com/office/drawing/2014/main" id="{B4B17E25-EE58-45AD-BE52-8A51FD0A1A69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Welcome to PGL</a:t>
            </a:r>
          </a:p>
        </p:txBody>
      </p:sp>
      <p:pic>
        <p:nvPicPr>
          <p:cNvPr id="34823" name="Picture 15" descr="abta_white.png">
            <a:extLst>
              <a:ext uri="{FF2B5EF4-FFF2-40B4-BE49-F238E27FC236}">
                <a16:creationId xmlns:a16="http://schemas.microsoft.com/office/drawing/2014/main" id="{C7E2B0B0-325A-4CD5-A92F-8C282602E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165850"/>
            <a:ext cx="9159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6" descr="bapa_white.png">
            <a:extLst>
              <a:ext uri="{FF2B5EF4-FFF2-40B4-BE49-F238E27FC236}">
                <a16:creationId xmlns:a16="http://schemas.microsoft.com/office/drawing/2014/main" id="{3FF6B7DD-8576-4181-9CD1-15F1266A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6034088"/>
            <a:ext cx="3000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7" descr="LOtC-QB-logo_white.png">
            <a:extLst>
              <a:ext uri="{FF2B5EF4-FFF2-40B4-BE49-F238E27FC236}">
                <a16:creationId xmlns:a16="http://schemas.microsoft.com/office/drawing/2014/main" id="{39A3CE22-660F-49CF-A2AF-E6EB2737F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6048375"/>
            <a:ext cx="81756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 descr="stfassured white.png">
            <a:extLst>
              <a:ext uri="{FF2B5EF4-FFF2-40B4-BE49-F238E27FC236}">
                <a16:creationId xmlns:a16="http://schemas.microsoft.com/office/drawing/2014/main" id="{F57A5B68-B0B1-4EA3-9626-77B22C7CF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587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395625-ED2C-44B6-B847-16CD66ABE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-171450"/>
            <a:ext cx="9575801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8914" name="Picture 9" descr="PGL LOGO OFFICIAL_with Drop Shadow.png">
            <a:extLst>
              <a:ext uri="{FF2B5EF4-FFF2-40B4-BE49-F238E27FC236}">
                <a16:creationId xmlns:a16="http://schemas.microsoft.com/office/drawing/2014/main" id="{0C9B4503-C007-4D61-B96C-CBBAD2EFF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2D5E1C-0135-4690-B6DF-99938D66D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CAF86-9AA7-4607-8F34-7596B9EE9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8917" name="TextBox 3">
            <a:extLst>
              <a:ext uri="{FF2B5EF4-FFF2-40B4-BE49-F238E27FC236}">
                <a16:creationId xmlns:a16="http://schemas.microsoft.com/office/drawing/2014/main" id="{070BC5A3-F676-4295-8799-F1E76BBF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386263"/>
            <a:ext cx="8496300" cy="306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000" b="1" i="0" dirty="0">
                <a:solidFill>
                  <a:schemeClr val="bg1"/>
                </a:solidFill>
              </a:rPr>
              <a:t>Dedicated PGL Tour Leader to provide support throughout stay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Wide range of on-site adventure activities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Evening entertainment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24 hour support from centre team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</p:txBody>
      </p:sp>
      <p:sp>
        <p:nvSpPr>
          <p:cNvPr id="38918" name="Title 2">
            <a:extLst>
              <a:ext uri="{FF2B5EF4-FFF2-40B4-BE49-F238E27FC236}">
                <a16:creationId xmlns:a16="http://schemas.microsoft.com/office/drawing/2014/main" id="{EB0B6A0F-0D53-4513-A54E-BAFE00B41226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The PGL difference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915" y="125760"/>
            <a:ext cx="6781905" cy="1143000"/>
          </a:xfrm>
        </p:spPr>
        <p:txBody>
          <a:bodyPr>
            <a:normAutofit/>
          </a:bodyPr>
          <a:lstStyle/>
          <a:p>
            <a:r>
              <a:rPr lang="en-GB" sz="4500" u="sng" dirty="0">
                <a:solidFill>
                  <a:schemeClr val="bg2">
                    <a:lumMod val="25000"/>
                  </a:schemeClr>
                </a:solidFill>
              </a:rPr>
              <a:t>Meet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3245566" cy="3394472"/>
          </a:xfrm>
        </p:spPr>
        <p:txBody>
          <a:bodyPr>
            <a:normAutofit fontScale="92500" lnSpcReduction="10000"/>
          </a:bodyPr>
          <a:lstStyle/>
          <a:p>
            <a:r>
              <a:rPr lang="en-GB" sz="3000" b="1" dirty="0">
                <a:solidFill>
                  <a:schemeClr val="bg2">
                    <a:lumMod val="25000"/>
                  </a:schemeClr>
                </a:solidFill>
              </a:rPr>
              <a:t>Miss Gough</a:t>
            </a:r>
          </a:p>
          <a:p>
            <a:pPr marL="0" indent="0">
              <a:buNone/>
            </a:pPr>
            <a:endParaRPr lang="en-GB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Miss Marshall</a:t>
            </a:r>
          </a:p>
          <a:p>
            <a:pPr marL="0" indent="0">
              <a:buNone/>
            </a:pP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Mrs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 Hartley</a:t>
            </a:r>
          </a:p>
          <a:p>
            <a:pPr marL="0" indent="0">
              <a:buNone/>
            </a:pP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Mrs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</a:rPr>
              <a:t>Binner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766049">
            <a:off x="5422043" y="2556040"/>
            <a:ext cx="2691754" cy="1477328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chemeClr val="bg2">
                    <a:lumMod val="25000"/>
                  </a:schemeClr>
                </a:solidFill>
              </a:rPr>
              <a:t>The</a:t>
            </a:r>
          </a:p>
          <a:p>
            <a:pPr algn="ctr"/>
            <a:r>
              <a:rPr lang="en-GB" sz="4500" b="1" dirty="0">
                <a:solidFill>
                  <a:schemeClr val="bg2">
                    <a:lumMod val="25000"/>
                  </a:schemeClr>
                </a:solidFill>
              </a:rPr>
              <a:t>Children!</a:t>
            </a:r>
          </a:p>
        </p:txBody>
      </p:sp>
    </p:spTree>
    <p:extLst>
      <p:ext uri="{BB962C8B-B14F-4D97-AF65-F5344CB8AC3E}">
        <p14:creationId xmlns:p14="http://schemas.microsoft.com/office/powerpoint/2010/main" val="96387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781905" cy="1143000"/>
          </a:xfrm>
        </p:spPr>
        <p:txBody>
          <a:bodyPr>
            <a:normAutofit/>
          </a:bodyPr>
          <a:lstStyle/>
          <a:p>
            <a:r>
              <a:rPr lang="en-GB" sz="4500" u="sng" dirty="0">
                <a:solidFill>
                  <a:schemeClr val="bg2">
                    <a:lumMod val="25000"/>
                  </a:schemeClr>
                </a:solidFill>
              </a:rPr>
              <a:t>Drop off at school!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305050"/>
            <a:ext cx="7000875" cy="3801870"/>
          </a:xfrm>
        </p:spPr>
        <p:txBody>
          <a:bodyPr>
            <a:normAutofit lnSpcReduction="10000"/>
          </a:bodyPr>
          <a:lstStyle/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On leaving day please bring your child to the small hall through the hall door between 8:35 and 8:45. No earlier</a:t>
            </a:r>
          </a:p>
          <a:p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Sign your child in at the registration desk.</a:t>
            </a:r>
          </a:p>
          <a:p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Leave any medication and forms with us.</a:t>
            </a:r>
          </a:p>
          <a:p>
            <a:pPr marL="0" indent="0">
              <a:buNone/>
            </a:pPr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Make sure you say a ‘happy’ goodbye!</a:t>
            </a:r>
          </a:p>
          <a:p>
            <a:pPr marL="0" indent="0">
              <a:buNone/>
            </a:pPr>
            <a:endParaRPr lang="en-GB" sz="21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i="1" dirty="0">
                <a:solidFill>
                  <a:schemeClr val="bg2">
                    <a:lumMod val="25000"/>
                  </a:schemeClr>
                </a:solidFill>
              </a:rPr>
              <a:t>Plan what you’re going to do with your night off!!!!!!</a:t>
            </a:r>
          </a:p>
        </p:txBody>
      </p:sp>
    </p:spTree>
    <p:extLst>
      <p:ext uri="{BB962C8B-B14F-4D97-AF65-F5344CB8AC3E}">
        <p14:creationId xmlns:p14="http://schemas.microsoft.com/office/powerpoint/2010/main" val="34965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500" u="sng" dirty="0">
                <a:solidFill>
                  <a:schemeClr val="bg2">
                    <a:lumMod val="25000"/>
                  </a:schemeClr>
                </a:solidFill>
              </a:rPr>
              <a:t>Medication/Medical Info!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7650162" cy="2910580"/>
          </a:xfrm>
        </p:spPr>
        <p:txBody>
          <a:bodyPr>
            <a:normAutofit/>
          </a:bodyPr>
          <a:lstStyle/>
          <a:p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Please make sure you have collected a medical form; please complete tonight or return as soon as possible. </a:t>
            </a:r>
          </a:p>
          <a:p>
            <a:pPr marL="0" indent="0">
              <a:buNone/>
            </a:pPr>
            <a:endParaRPr lang="en-GB" sz="21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Medication needs to be dropped off with a relevant form giving us permission to administer it.</a:t>
            </a:r>
          </a:p>
          <a:p>
            <a:pPr marL="0" indent="0">
              <a:buNone/>
            </a:pPr>
            <a:endParaRPr lang="en-GB" sz="21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GB" sz="2100" b="1" dirty="0">
                <a:solidFill>
                  <a:schemeClr val="bg2">
                    <a:lumMod val="25000"/>
                  </a:schemeClr>
                </a:solidFill>
              </a:rPr>
              <a:t>Travel sickness pills – still need a form and giving to us for the return journey. </a:t>
            </a:r>
          </a:p>
        </p:txBody>
      </p:sp>
    </p:spTree>
    <p:extLst>
      <p:ext uri="{BB962C8B-B14F-4D97-AF65-F5344CB8AC3E}">
        <p14:creationId xmlns:p14="http://schemas.microsoft.com/office/powerpoint/2010/main" val="2445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FE1A97-259E-4ECB-ADB8-2FC902447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83" t="61354" r="38433" b="19124"/>
          <a:stretch/>
        </p:blipFill>
        <p:spPr>
          <a:xfrm>
            <a:off x="107504" y="1340768"/>
            <a:ext cx="4824536" cy="2046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CE66B-9845-4932-BCAE-FF2E83733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60644" r="38744" b="19201"/>
          <a:stretch/>
        </p:blipFill>
        <p:spPr>
          <a:xfrm>
            <a:off x="107504" y="3717033"/>
            <a:ext cx="4824536" cy="2298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C384DB-7234-42C6-A7FF-3A51CD5C6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3" t="60207" r="38188" b="17571"/>
          <a:stretch/>
        </p:blipFill>
        <p:spPr>
          <a:xfrm>
            <a:off x="5024203" y="1340767"/>
            <a:ext cx="4126237" cy="20467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1BD3B6-F81D-4BF8-A2B1-AEA4D256FEC6}"/>
              </a:ext>
            </a:extLst>
          </p:cNvPr>
          <p:cNvSpPr txBox="1"/>
          <p:nvPr/>
        </p:nvSpPr>
        <p:spPr>
          <a:xfrm>
            <a:off x="2051720" y="11663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Our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A4451-080E-404E-8621-85423BAD5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202" y="3717033"/>
            <a:ext cx="3868277" cy="31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7B329D-672E-4491-BC24-1A0B385AA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71450"/>
            <a:ext cx="9648825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4" name="Text Box 3">
            <a:extLst>
              <a:ext uri="{FF2B5EF4-FFF2-40B4-BE49-F238E27FC236}">
                <a16:creationId xmlns:a16="http://schemas.microsoft.com/office/drawing/2014/main" id="{49405BDD-34C0-4FF6-9AD7-C437C0790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467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 i="0">
              <a:solidFill>
                <a:schemeClr val="tx1"/>
              </a:solidFill>
            </a:endParaRPr>
          </a:p>
        </p:txBody>
      </p:sp>
      <p:pic>
        <p:nvPicPr>
          <p:cNvPr id="49155" name="Picture 10" descr="PGL LOGO OFFICIAL_with Drop Shadow.png">
            <a:extLst>
              <a:ext uri="{FF2B5EF4-FFF2-40B4-BE49-F238E27FC236}">
                <a16:creationId xmlns:a16="http://schemas.microsoft.com/office/drawing/2014/main" id="{2F1F1C7E-44B7-4FF7-B74C-3888BD72C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6B6E9-AEAD-431A-820F-6F105346A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9157" name="Title 2">
            <a:extLst>
              <a:ext uri="{FF2B5EF4-FFF2-40B4-BE49-F238E27FC236}">
                <a16:creationId xmlns:a16="http://schemas.microsoft.com/office/drawing/2014/main" id="{16E5888E-AEFB-4637-8A7C-10A9ECF1C579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Accommodation</a:t>
            </a:r>
          </a:p>
        </p:txBody>
      </p:sp>
      <p:sp>
        <p:nvSpPr>
          <p:cNvPr id="49158" name="TextBox 3">
            <a:extLst>
              <a:ext uri="{FF2B5EF4-FFF2-40B4-BE49-F238E27FC236}">
                <a16:creationId xmlns:a16="http://schemas.microsoft.com/office/drawing/2014/main" id="{AE536FDC-22A9-46D2-9B95-E860E28A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6263"/>
            <a:ext cx="94329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r>
              <a:rPr lang="en-GB" altLang="en-US" sz="2400" b="1" i="0" dirty="0">
                <a:solidFill>
                  <a:schemeClr val="tx1"/>
                </a:solidFill>
              </a:rPr>
              <a:t>Mansion House – rooms sleep 8-14 with nearby facilities.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None/>
            </a:pPr>
            <a:r>
              <a:rPr lang="en-GB" altLang="en-US" sz="2400" b="1" i="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400" b="1" i="0" dirty="0">
                <a:solidFill>
                  <a:schemeClr val="tx1"/>
                </a:solidFill>
              </a:rPr>
              <a:t>All children to bring a pillow and sleeping bag/duvet. </a:t>
            </a:r>
            <a:endParaRPr lang="en-GB" altLang="en-US" sz="2000" b="1" i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None/>
            </a:pPr>
            <a:r>
              <a:rPr lang="en-GB" altLang="en-US" sz="2000" b="1" i="0" dirty="0">
                <a:solidFill>
                  <a:schemeClr val="bg1"/>
                </a:solidFill>
              </a:rPr>
              <a:t>Accommodation for </a:t>
            </a:r>
            <a:r>
              <a:rPr lang="en-GB" altLang="en-US" sz="2000" b="1" i="0" dirty="0" err="1">
                <a:solidFill>
                  <a:schemeClr val="bg1"/>
                </a:solidFill>
              </a:rPr>
              <a:t>Boreatton</a:t>
            </a:r>
            <a:r>
              <a:rPr lang="en-GB" altLang="en-US" sz="2000" b="1" i="0" dirty="0">
                <a:solidFill>
                  <a:schemeClr val="bg1"/>
                </a:solidFill>
              </a:rPr>
              <a:t> Park can be viewed in the 360 virtual tour: </a:t>
            </a:r>
            <a:r>
              <a:rPr lang="en-GB" altLang="en-US" sz="2000" b="1" i="0" dirty="0">
                <a:solidFill>
                  <a:srgbClr val="99CCDF"/>
                </a:solidFill>
                <a:hlinkClick r:id="rId5"/>
              </a:rPr>
              <a:t>www.pgl.co.uk/boreatton360</a:t>
            </a: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None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F7941E"/>
              </a:buClr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pic>
        <p:nvPicPr>
          <p:cNvPr id="49159" name="Picture 1" descr="360 white.tif">
            <a:extLst>
              <a:ext uri="{FF2B5EF4-FFF2-40B4-BE49-F238E27FC236}">
                <a16:creationId xmlns:a16="http://schemas.microsoft.com/office/drawing/2014/main" id="{DDAE6059-9B6A-486E-AB6E-1C5BE7BB9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31605"/>
            <a:ext cx="13382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EC8351-CC7E-4291-AA51-8AD04510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-171450"/>
            <a:ext cx="9577388" cy="3600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3250" name="Picture 9" descr="PGL LOGO OFFICIAL_with Drop Shadow.png">
            <a:extLst>
              <a:ext uri="{FF2B5EF4-FFF2-40B4-BE49-F238E27FC236}">
                <a16:creationId xmlns:a16="http://schemas.microsoft.com/office/drawing/2014/main" id="{64FCE469-3F04-4774-9EC1-AE58A067CD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-98425"/>
            <a:ext cx="132873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E8A321-E797-46A4-8FC0-0CA944C3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29000"/>
            <a:ext cx="9432925" cy="3446463"/>
          </a:xfrm>
          <a:prstGeom prst="rect">
            <a:avLst/>
          </a:prstGeom>
          <a:solidFill>
            <a:srgbClr val="8C1A4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3252" name="TextBox 3">
            <a:extLst>
              <a:ext uri="{FF2B5EF4-FFF2-40B4-BE49-F238E27FC236}">
                <a16:creationId xmlns:a16="http://schemas.microsoft.com/office/drawing/2014/main" id="{02EB09F2-084F-4922-8A08-C6D92360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149080"/>
            <a:ext cx="9648825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You need to provide your child with a packed lunch for Wednesday.</a:t>
            </a: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3 nutritious, balanced meals per day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Self-service salad bar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Vegetarian option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Special diets catered for by prior arrangement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Alternatives can be provided if necessary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E4A07C"/>
              </a:buClr>
              <a:buFontTx/>
              <a:buChar char="•"/>
            </a:pPr>
            <a:r>
              <a:rPr lang="en-GB" altLang="en-US" sz="2000" b="1" i="0" dirty="0">
                <a:solidFill>
                  <a:schemeClr val="bg1"/>
                </a:solidFill>
              </a:rPr>
              <a:t> Sample menus available online: </a:t>
            </a:r>
            <a:r>
              <a:rPr lang="en-GB" altLang="en-US" sz="2000" b="1" i="0" dirty="0">
                <a:solidFill>
                  <a:srgbClr val="E4A07C"/>
                </a:solidFill>
              </a:rPr>
              <a:t>www.pgl.co.uk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Char char="•"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Char char="•"/>
            </a:pPr>
            <a:endParaRPr lang="en-GB" altLang="en-US" sz="2000" b="1" i="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B8E5FA"/>
              </a:buClr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53253" name="Title 2">
            <a:extLst>
              <a:ext uri="{FF2B5EF4-FFF2-40B4-BE49-F238E27FC236}">
                <a16:creationId xmlns:a16="http://schemas.microsoft.com/office/drawing/2014/main" id="{F542DF57-8748-4AFA-B146-7B75875A3895}"/>
              </a:ext>
            </a:extLst>
          </p:cNvPr>
          <p:cNvSpPr txBox="1">
            <a:spLocks/>
          </p:cNvSpPr>
          <p:nvPr/>
        </p:nvSpPr>
        <p:spPr bwMode="auto">
          <a:xfrm>
            <a:off x="611188" y="3284538"/>
            <a:ext cx="77724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A7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0">
                <a:solidFill>
                  <a:srgbClr val="E4A07C"/>
                </a:solidFill>
              </a:rPr>
              <a:t>Catering and dietary needs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GL 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749</Words>
  <Application>Microsoft Office PowerPoint</Application>
  <PresentationFormat>On-screen Show (4:3)</PresentationFormat>
  <Paragraphs>106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PGL PPT Template (1)</vt:lpstr>
      <vt:lpstr>1_Default Design</vt:lpstr>
      <vt:lpstr>PowerPoint Presentation</vt:lpstr>
      <vt:lpstr>PowerPoint Presentation</vt:lpstr>
      <vt:lpstr>PowerPoint Presentation</vt:lpstr>
      <vt:lpstr>Meet the team</vt:lpstr>
      <vt:lpstr>Drop off at school!</vt:lpstr>
      <vt:lpstr>Medication/Medical Info!</vt:lpstr>
      <vt:lpstr>PowerPoint Presentation</vt:lpstr>
      <vt:lpstr>PowerPoint Presentation</vt:lpstr>
      <vt:lpstr>PowerPoint Presentation</vt:lpstr>
      <vt:lpstr>PowerPoint Presentation</vt:lpstr>
      <vt:lpstr>Collection day!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Eaton</dc:creator>
  <cp:lastModifiedBy>GAINSBOROUGH PRIMARY ADMIN</cp:lastModifiedBy>
  <cp:revision>13</cp:revision>
  <dcterms:created xsi:type="dcterms:W3CDTF">2016-01-20T13:44:01Z</dcterms:created>
  <dcterms:modified xsi:type="dcterms:W3CDTF">2026-02-27T11:27:32Z</dcterms:modified>
</cp:coreProperties>
</file>